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6" r:id="rId4"/>
  </p:sldMasterIdLst>
  <p:notesMasterIdLst>
    <p:notesMasterId r:id="rId40"/>
  </p:notesMasterIdLst>
  <p:handoutMasterIdLst>
    <p:handoutMasterId r:id="rId41"/>
  </p:handoutMasterIdLst>
  <p:sldIdLst>
    <p:sldId id="256" r:id="rId5"/>
    <p:sldId id="277" r:id="rId6"/>
    <p:sldId id="261" r:id="rId7"/>
    <p:sldId id="297" r:id="rId8"/>
    <p:sldId id="296" r:id="rId9"/>
    <p:sldId id="325" r:id="rId10"/>
    <p:sldId id="289" r:id="rId11"/>
    <p:sldId id="298" r:id="rId12"/>
    <p:sldId id="326" r:id="rId13"/>
    <p:sldId id="258" r:id="rId14"/>
    <p:sldId id="328" r:id="rId15"/>
    <p:sldId id="301" r:id="rId16"/>
    <p:sldId id="303" r:id="rId17"/>
    <p:sldId id="300" r:id="rId18"/>
    <p:sldId id="302" r:id="rId19"/>
    <p:sldId id="304" r:id="rId20"/>
    <p:sldId id="305" r:id="rId21"/>
    <p:sldId id="306" r:id="rId22"/>
    <p:sldId id="307" r:id="rId23"/>
    <p:sldId id="308" r:id="rId24"/>
    <p:sldId id="309" r:id="rId25"/>
    <p:sldId id="310" r:id="rId26"/>
    <p:sldId id="311" r:id="rId27"/>
    <p:sldId id="317" r:id="rId28"/>
    <p:sldId id="312" r:id="rId29"/>
    <p:sldId id="295" r:id="rId30"/>
    <p:sldId id="313" r:id="rId31"/>
    <p:sldId id="314" r:id="rId32"/>
    <p:sldId id="315" r:id="rId33"/>
    <p:sldId id="316" r:id="rId34"/>
    <p:sldId id="319" r:id="rId35"/>
    <p:sldId id="320" r:id="rId36"/>
    <p:sldId id="321" r:id="rId37"/>
    <p:sldId id="323" r:id="rId38"/>
    <p:sldId id="324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36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E6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C3BDAB7-7445-C595-407F-CE79FFF6DC34}" v="26" dt="2025-12-04T01:56:12.435"/>
  </p1510:revLst>
</p1510:revInfo>
</file>

<file path=ppt/tableStyles.xml><?xml version="1.0" encoding="utf-8"?>
<a:tblStyleLst xmlns:a="http://schemas.openxmlformats.org/drawingml/2006/main" def="{7E9639D4-E3E2-4D34-9284-5A2195B3D0D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09" autoAdjust="0"/>
  </p:normalViewPr>
  <p:slideViewPr>
    <p:cSldViewPr snapToGrid="0">
      <p:cViewPr>
        <p:scale>
          <a:sx n="100" d="100"/>
          <a:sy n="100" d="100"/>
        </p:scale>
        <p:origin x="990" y="234"/>
      </p:cViewPr>
      <p:guideLst>
        <p:guide orient="horz" pos="33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commentAuthors" Target="commentAuthors.xml"/><Relationship Id="rId47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notesMaster" Target="notesMasters/notesMaster1.xml"/><Relationship Id="rId45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presProps" Target="presProps.xml"/><Relationship Id="rId48" Type="http://schemas.microsoft.com/office/2018/10/relationships/authors" Target="author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3F6ED8B-CF52-4A64-BACC-61D9C1041E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7022B2-02C5-4E03-99BC-0BA3C57AC49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52A77B-D33C-49B3-A83C-450AA2ED72B3}" type="datetimeFigureOut">
              <a:rPr lang="en-US" smtClean="0"/>
              <a:t>12/5/2025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3FEE8C-8D38-4F2A-950E-071C6823E27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567A6D-959B-4552-AB8D-4CCA819CAA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F9A36D-7FAC-478F-9944-F324014F6FD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246769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8D8F9A-F5CB-4EF8-A859-ED5E107B9763}" type="datetimeFigureOut">
              <a:rPr lang="en-US" smtClean="0"/>
              <a:t>12/5/2025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B9A9E5-4F7F-4A7D-9DE1-89923232926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77831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57052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7" Type="http://schemas.openxmlformats.org/officeDocument/2006/relationships/image" Target="../media/image20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16040" y="4434840"/>
            <a:ext cx="4941771" cy="1122202"/>
          </a:xfrm>
        </p:spPr>
        <p:txBody>
          <a:bodyPr anchor="b">
            <a:noAutofit/>
          </a:bodyPr>
          <a:lstStyle>
            <a:lvl1pPr algn="l">
              <a:defRPr sz="360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396660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04F1E16-9A84-4D0E-9706-79C396AF6A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1086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comparis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063855" y="3064615"/>
            <a:ext cx="1240971" cy="823912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A066E2EA-C6EA-4A02-818E-33BD582D92E7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5475514" y="3064615"/>
            <a:ext cx="1240971" cy="823912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97B9C3B0-3522-407C-B662-631E19ECC95F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8887174" y="3064615"/>
            <a:ext cx="1240971" cy="823912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29698" y="4824188"/>
            <a:ext cx="3124093" cy="462927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526261" y="4824188"/>
            <a:ext cx="3139479" cy="46292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2000" cap="all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7938210" y="4824188"/>
            <a:ext cx="3124093" cy="462927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B38B0D13-BD5F-460B-B337-F4A934202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65141" y="2358007"/>
            <a:ext cx="2438400" cy="20193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BE72876B-D3DA-4462-9E24-3354D8D02A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00625" y="2531837"/>
            <a:ext cx="2190750" cy="194310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14A539B6-6E3F-41BA-ACE2-76E8BB6516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45608" y="2421056"/>
            <a:ext cx="2324100" cy="2057400"/>
          </a:xfrm>
          <a:prstGeom prst="rect">
            <a:avLst/>
          </a:prstGeom>
        </p:spPr>
      </p:pic>
      <p:sp>
        <p:nvSpPr>
          <p:cNvPr id="25" name="Content Placeholder 3">
            <a:extLst>
              <a:ext uri="{FF2B5EF4-FFF2-40B4-BE49-F238E27FC236}">
                <a16:creationId xmlns:a16="http://schemas.microsoft.com/office/drawing/2014/main" id="{82D8880F-3EAC-45C9-91F2-19A193791A18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1129698" y="5280763"/>
            <a:ext cx="3124093" cy="46292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Content Placeholder 5">
            <a:extLst>
              <a:ext uri="{FF2B5EF4-FFF2-40B4-BE49-F238E27FC236}">
                <a16:creationId xmlns:a16="http://schemas.microsoft.com/office/drawing/2014/main" id="{9019518E-E850-403D-A5B5-4B53F8C4A56B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4526261" y="5280763"/>
            <a:ext cx="3139479" cy="46292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lnSpc>
                <a:spcPct val="100000"/>
              </a:lnSpc>
              <a:buNone/>
              <a:defRPr sz="1400" cap="none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A8058154-45E5-403E-B714-AC85774F391F}"/>
              </a:ext>
            </a:extLst>
          </p:cNvPr>
          <p:cNvSpPr>
            <a:spLocks noGrp="1"/>
          </p:cNvSpPr>
          <p:nvPr>
            <p:ph sz="half" idx="19"/>
          </p:nvPr>
        </p:nvSpPr>
        <p:spPr>
          <a:xfrm>
            <a:off x="7938210" y="5280763"/>
            <a:ext cx="3124093" cy="46292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26193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wo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892177"/>
            <a:ext cx="8421688" cy="1325563"/>
          </a:xfrm>
        </p:spPr>
        <p:txBody>
          <a:bodyPr>
            <a:normAutofit/>
          </a:bodyPr>
          <a:lstStyle>
            <a:lvl1pPr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76936"/>
            <a:ext cx="3924300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933700" y="3834606"/>
            <a:ext cx="3924300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76936"/>
            <a:ext cx="3943627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10173" y="3834606"/>
            <a:ext cx="3943627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EE24E1DB-1F20-4C28-8069-D9219D1F8B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368030" cy="391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7409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AE202E03-5C65-4305-B969-65220AD410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41825" b="23071"/>
          <a:stretch/>
        </p:blipFill>
        <p:spPr>
          <a:xfrm flipH="1">
            <a:off x="0" y="0"/>
            <a:ext cx="5441888" cy="6858000"/>
          </a:xfrm>
          <a:custGeom>
            <a:avLst/>
            <a:gdLst>
              <a:gd name="connsiteX0" fmla="*/ 5441888 w 5441888"/>
              <a:gd name="connsiteY0" fmla="*/ 0 h 6858000"/>
              <a:gd name="connsiteX1" fmla="*/ 0 w 5441888"/>
              <a:gd name="connsiteY1" fmla="*/ 0 h 6858000"/>
              <a:gd name="connsiteX2" fmla="*/ 0 w 5441888"/>
              <a:gd name="connsiteY2" fmla="*/ 6858000 h 6858000"/>
              <a:gd name="connsiteX3" fmla="*/ 5441888 w 5441888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41888" h="6858000">
                <a:moveTo>
                  <a:pt x="5441888" y="0"/>
                </a:moveTo>
                <a:lnTo>
                  <a:pt x="0" y="0"/>
                </a:lnTo>
                <a:lnTo>
                  <a:pt x="0" y="6858000"/>
                </a:lnTo>
                <a:lnTo>
                  <a:pt x="5441888" y="6858000"/>
                </a:lnTo>
                <a:close/>
              </a:path>
            </a:pathLst>
          </a:cu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1E1C8C6D-0530-475B-A7F7-0E00C33ACF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20169" y="1152771"/>
            <a:ext cx="5431971" cy="846301"/>
          </a:xfrm>
        </p:spPr>
        <p:txBody>
          <a:bodyPr anchor="t">
            <a:normAutofit/>
          </a:bodyPr>
          <a:lstStyle>
            <a:lvl1pPr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Text Placeholder 15">
            <a:extLst>
              <a:ext uri="{FF2B5EF4-FFF2-40B4-BE49-F238E27FC236}">
                <a16:creationId xmlns:a16="http://schemas.microsoft.com/office/drawing/2014/main" id="{3D2778A3-7084-4333-8349-03B1FEB5FE7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2469515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70ED2545-F96B-400C-B6F4-F1D2D83B724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2798940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6" name="Text Placeholder 15">
            <a:extLst>
              <a:ext uri="{FF2B5EF4-FFF2-40B4-BE49-F238E27FC236}">
                <a16:creationId xmlns:a16="http://schemas.microsoft.com/office/drawing/2014/main" id="{4A2FECA2-3808-47DC-84EB-CD3395C2052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3569311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7" name="Text Placeholder 18">
            <a:extLst>
              <a:ext uri="{FF2B5EF4-FFF2-40B4-BE49-F238E27FC236}">
                <a16:creationId xmlns:a16="http://schemas.microsoft.com/office/drawing/2014/main" id="{24393B9A-03C4-45C1-8172-F8B354458A4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3898736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8" name="Text Placeholder 15">
            <a:extLst>
              <a:ext uri="{FF2B5EF4-FFF2-40B4-BE49-F238E27FC236}">
                <a16:creationId xmlns:a16="http://schemas.microsoft.com/office/drawing/2014/main" id="{18EC24A5-B4A5-4BAB-AE40-30EB69D6EF7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4669107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9" name="Text Placeholder 18">
            <a:extLst>
              <a:ext uri="{FF2B5EF4-FFF2-40B4-BE49-F238E27FC236}">
                <a16:creationId xmlns:a16="http://schemas.microsoft.com/office/drawing/2014/main" id="{726F36C0-4E6A-4A10-960D-11D78D04447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998532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Date Placeholder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22" name="Footer Placeholder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24" name="Slide Number Placeholder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69334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D46070C-E825-43D0-99F4-8B4614131131}"/>
              </a:ext>
            </a:extLst>
          </p:cNvPr>
          <p:cNvSpPr/>
          <p:nvPr userDrawn="1"/>
        </p:nvSpPr>
        <p:spPr>
          <a:xfrm>
            <a:off x="0" y="3057683"/>
            <a:ext cx="12191998" cy="20101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l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E4E92FC5-6FC2-45C2-9200-3244F9EA69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354712"/>
            <a:ext cx="731520" cy="457200"/>
          </a:xfrm>
        </p:spPr>
        <p:txBody>
          <a:bodyPr anchor="ctr"/>
          <a:lstStyle>
            <a:lvl1pPr marL="0" indent="0" algn="l">
              <a:buNone/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noProof="0" dirty="0"/>
              <a:t>Year</a:t>
            </a:r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4D75C136-D6C3-4431-8776-997070627AA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FD15D323-BFE3-4ACE-9A2E-C9EB69458B1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388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3B520767-B49F-4503-8120-B66E411F33E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30C2F5A0-E03E-4C89-B9EB-8D48889F5F9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B3645A3-D681-45BF-B195-452D000802C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292468"/>
            <a:ext cx="731520" cy="457200"/>
          </a:xfrm>
        </p:spPr>
        <p:txBody>
          <a:bodyPr anchor="ctr"/>
          <a:lstStyle>
            <a:lvl1pPr marL="0" indent="0" algn="l">
              <a:buNone/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noProof="0" dirty="0"/>
              <a:t>Year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59D3CBFE-13C8-4DB1-A831-9393264923E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82385A0A-C61D-4BBD-AC77-D7642F895E2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FED89FCE-7507-4C8C-923F-92229058946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F2F73935-BF53-4510-8B8F-EDB1CD56A1B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2A9276DB-F427-4F8E-8E4C-466600F390F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79023948-0C1E-4DAB-B885-1C713409AA0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4AB6A03C-6180-41ED-A88D-ECBB80D160F2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145AD645-55F0-41A9-AC53-ED30BF1340B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C39F248D-01B4-40EE-B483-E8E81806DFBE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1D0F1859-7A34-42DF-873E-2CF864E4C4B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7602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6EB397AF-B5C1-40FE-86D4-BA660E4C6E46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AF1343D5-DC0F-4C7E-967F-CFC300A2C80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9AD688A5-D2DF-4FC3-8171-FAEA8C4F5566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EA05A5D4-01B0-4932-B03E-571986E282EA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72A84601-CD4F-49ED-8D51-CEF03236305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C49FB196-753D-4A12-9460-57D8AB4B540B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DFC05EC7-9D6C-486B-9E2F-D3612013C0A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98F455FB-241B-4E1F-B581-FA6CBA239545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9E38664A-8108-4E24-800B-3C32ADA43978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2908458B-A3ED-4855-9E08-108D7C4A8D36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FA35437-CCDE-4D92-B879-F23B329C8EC3}"/>
              </a:ext>
            </a:extLst>
          </p:cNvPr>
          <p:cNvSpPr/>
          <p:nvPr userDrawn="1"/>
        </p:nvSpPr>
        <p:spPr>
          <a:xfrm>
            <a:off x="929640" y="4034785"/>
            <a:ext cx="10332720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6" name="Date Placeholder 2">
            <a:extLst>
              <a:ext uri="{FF2B5EF4-FFF2-40B4-BE49-F238E27FC236}">
                <a16:creationId xmlns:a16="http://schemas.microsoft.com/office/drawing/2014/main" id="{1CDC588F-73BC-4108-974B-0EAAB8213CE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noProof="0"/>
              <a:t>20XX</a:t>
            </a:r>
            <a:endParaRPr lang="en-US" noProof="0" dirty="0"/>
          </a:p>
        </p:txBody>
      </p:sp>
      <p:sp>
        <p:nvSpPr>
          <p:cNvPr id="37" name="Footer Placeholder 3">
            <a:extLst>
              <a:ext uri="{FF2B5EF4-FFF2-40B4-BE49-F238E27FC236}">
                <a16:creationId xmlns:a16="http://schemas.microsoft.com/office/drawing/2014/main" id="{B2AC1EB2-9B8F-4077-8B66-64F9549F2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noProof="0" dirty="0"/>
              <a:t>Pitch Deck</a:t>
            </a:r>
          </a:p>
        </p:txBody>
      </p:sp>
      <p:sp>
        <p:nvSpPr>
          <p:cNvPr id="38" name="Slide Number Placeholder 4">
            <a:extLst>
              <a:ext uri="{FF2B5EF4-FFF2-40B4-BE49-F238E27FC236}">
                <a16:creationId xmlns:a16="http://schemas.microsoft.com/office/drawing/2014/main" id="{28DE3E33-346A-45AF-B164-CB5DF04FA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563234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6988B2D-0240-4256-8268-4B9FF1E72363}"/>
              </a:ext>
            </a:extLst>
          </p:cNvPr>
          <p:cNvCxnSpPr>
            <a:cxnSpLocks/>
          </p:cNvCxnSpPr>
          <p:nvPr/>
        </p:nvCxnSpPr>
        <p:spPr>
          <a:xfrm flipV="1">
            <a:off x="0" y="0"/>
            <a:ext cx="2590800" cy="7620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8EEAAE1-3D04-41C3-B2D2-B3BEF34C3B27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704850" cy="1027906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5756781-A599-0594-4502-A54BC85E87FF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838199" y="2136775"/>
            <a:ext cx="10515599" cy="3697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5431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 Slide 4 Peop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87181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36914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Picture Placeholder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2757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 algn="l">
              <a:lnSpc>
                <a:spcPct val="10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</a:lstStyle>
          <a:p>
            <a:pPr lvl="0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74745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43248" y="5084524"/>
            <a:ext cx="2123743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692980" y="5099206"/>
            <a:ext cx="2135755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183644" y="5099206"/>
            <a:ext cx="2123743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603525" y="5084524"/>
            <a:ext cx="2123742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487181" y="5464114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36913" y="5478796"/>
            <a:ext cx="1855949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327577" y="5478796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7458" y="5464114"/>
            <a:ext cx="184551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E4B72DA-52CB-4D39-A342-8857B4D959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 flipH="1" flipV="1">
            <a:off x="7334250" y="0"/>
            <a:ext cx="4857750" cy="76200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1D9BCDA-DFB7-41A4-A7C7-CEE86CEDCB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1487150" y="0"/>
            <a:ext cx="704850" cy="1724025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23728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936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 Slide 8 Peopl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877176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26270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Picture Placeholder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716934" y="2428875"/>
            <a:ext cx="1066800" cy="1066800"/>
          </a:xfrm>
          <a:solidFill>
            <a:schemeClr val="tx1"/>
          </a:solidFill>
        </p:spPr>
        <p:txBody>
          <a:bodyPr>
            <a:noAutofit/>
          </a:bodyPr>
          <a:lstStyle>
            <a:lvl1pPr marL="0" indent="0" algn="l"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2pPr>
          </a:lstStyle>
          <a:p>
            <a:pPr lvl="0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13681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00168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390120" y="3782039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49262" y="3669060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739214" y="3796721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339926" y="3669060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217963" y="3796721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759806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634432" y="3782039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5" name="Picture Placeholder 10">
            <a:extLst>
              <a:ext uri="{FF2B5EF4-FFF2-40B4-BE49-F238E27FC236}">
                <a16:creationId xmlns:a16="http://schemas.microsoft.com/office/drawing/2014/main" id="{1EBAEB1D-A7F9-4F90-B642-4277D3802BA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877176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6" name="Picture Placeholder 10">
            <a:extLst>
              <a:ext uri="{FF2B5EF4-FFF2-40B4-BE49-F238E27FC236}">
                <a16:creationId xmlns:a16="http://schemas.microsoft.com/office/drawing/2014/main" id="{9461A69E-14C8-4325-89AF-D4257C1C05B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226270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7" name="Picture Placeholder 10">
            <a:extLst>
              <a:ext uri="{FF2B5EF4-FFF2-40B4-BE49-F238E27FC236}">
                <a16:creationId xmlns:a16="http://schemas.microsoft.com/office/drawing/2014/main" id="{0FB38616-82FB-4DAD-A82E-3777ACB41148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71693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2pPr>
          </a:lstStyle>
          <a:p>
            <a:pPr lvl="0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8" name="Picture Placeholder 10">
            <a:extLst>
              <a:ext uri="{FF2B5EF4-FFF2-40B4-BE49-F238E27FC236}">
                <a16:creationId xmlns:a16="http://schemas.microsoft.com/office/drawing/2014/main" id="{622ED9F4-EB9B-4588-8501-BFECB846EE73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913681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22930C5B-603C-494E-A467-8B394D01D406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1500168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2" name="Text Placeholder 2">
            <a:extLst>
              <a:ext uri="{FF2B5EF4-FFF2-40B4-BE49-F238E27FC236}">
                <a16:creationId xmlns:a16="http://schemas.microsoft.com/office/drawing/2014/main" id="{540C455F-A23B-493F-B95E-AB485D91DA6A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1390120" y="5640875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9" name="Text Placeholder 2">
            <a:extLst>
              <a:ext uri="{FF2B5EF4-FFF2-40B4-BE49-F238E27FC236}">
                <a16:creationId xmlns:a16="http://schemas.microsoft.com/office/drawing/2014/main" id="{6D1C374C-DAF7-40EF-B279-4EC7A2AFE6A2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3849262" y="5527896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3" name="Text Placeholder 2">
            <a:extLst>
              <a:ext uri="{FF2B5EF4-FFF2-40B4-BE49-F238E27FC236}">
                <a16:creationId xmlns:a16="http://schemas.microsoft.com/office/drawing/2014/main" id="{421FF438-E4E8-4643-BCB3-4A1C12429042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3739214" y="5655557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0" name="Text Placeholder 2">
            <a:extLst>
              <a:ext uri="{FF2B5EF4-FFF2-40B4-BE49-F238E27FC236}">
                <a16:creationId xmlns:a16="http://schemas.microsoft.com/office/drawing/2014/main" id="{D4FEDD19-A7BA-45BB-93A0-F1E896C9F26D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6339926" y="5527896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4" name="Text Placeholder 2">
            <a:extLst>
              <a:ext uri="{FF2B5EF4-FFF2-40B4-BE49-F238E27FC236}">
                <a16:creationId xmlns:a16="http://schemas.microsoft.com/office/drawing/2014/main" id="{A12F0175-7AEE-46B1-9590-D4A427680DC7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6229878" y="5655557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1" name="Text Placeholder 2">
            <a:extLst>
              <a:ext uri="{FF2B5EF4-FFF2-40B4-BE49-F238E27FC236}">
                <a16:creationId xmlns:a16="http://schemas.microsoft.com/office/drawing/2014/main" id="{5026D39F-46AB-4680-9A52-F367344A3531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8759806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5" name="Text Placeholder 2">
            <a:extLst>
              <a:ext uri="{FF2B5EF4-FFF2-40B4-BE49-F238E27FC236}">
                <a16:creationId xmlns:a16="http://schemas.microsoft.com/office/drawing/2014/main" id="{04E11FE2-6320-4E8C-A5B3-8104AF329ADA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8634432" y="5640875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B0DFD584-E5CF-41EF-B51E-679CE22DDF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73953"/>
            <a:ext cx="2057400" cy="1647825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E5C02DDF-25A6-42C7-9525-F279CE2095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49000" y="5180889"/>
            <a:ext cx="11430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0955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ADC2540D-94C4-405B-8607-0CEDD6F54B9C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1075447" y="2370670"/>
            <a:ext cx="1856232" cy="1664208"/>
          </a:xfrm>
        </p:spPr>
        <p:txBody>
          <a:bodyPr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200" y="3788813"/>
            <a:ext cx="2330726" cy="804859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E43D2F47-FAF2-42C2-967D-251DD4B940D7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838200" y="4464810"/>
            <a:ext cx="2330726" cy="438505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5120722"/>
            <a:ext cx="2330726" cy="853167"/>
          </a:xfrm>
        </p:spPr>
        <p:txBody>
          <a:bodyPr lIns="0" r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Content Placeholder 10">
            <a:extLst>
              <a:ext uri="{FF2B5EF4-FFF2-40B4-BE49-F238E27FC236}">
                <a16:creationId xmlns:a16="http://schemas.microsoft.com/office/drawing/2014/main" id="{11C6EC54-ADFA-4CFF-9E9B-DC7E96C854C2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3805651" y="2370670"/>
            <a:ext cx="1856232" cy="1664208"/>
          </a:xfrm>
        </p:spPr>
        <p:txBody>
          <a:bodyPr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3562665" y="3788813"/>
            <a:ext cx="2342205" cy="804859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3322C250-87FC-4F14-A42C-FFDA120D0D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62665" y="4464810"/>
            <a:ext cx="2342205" cy="438505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562665" y="5120722"/>
            <a:ext cx="2342205" cy="853167"/>
          </a:xfrm>
        </p:spPr>
        <p:txBody>
          <a:bodyPr lIns="0" r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Content Placeholder 10">
            <a:extLst>
              <a:ext uri="{FF2B5EF4-FFF2-40B4-BE49-F238E27FC236}">
                <a16:creationId xmlns:a16="http://schemas.microsoft.com/office/drawing/2014/main" id="{1B6DD41C-FCE2-4AC6-A235-2FF1B905DAAD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6530117" y="2370670"/>
            <a:ext cx="1856232" cy="1664208"/>
          </a:xfrm>
        </p:spPr>
        <p:txBody>
          <a:bodyPr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298609" y="3788813"/>
            <a:ext cx="2330726" cy="804859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D3C675D6-83FA-4036-B516-098EDCAF2506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298609" y="4464810"/>
            <a:ext cx="2330726" cy="438505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6298609" y="5120722"/>
            <a:ext cx="2330726" cy="853167"/>
          </a:xfrm>
        </p:spPr>
        <p:txBody>
          <a:bodyPr lIns="0" r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Content Placeholder 10">
            <a:extLst>
              <a:ext uri="{FF2B5EF4-FFF2-40B4-BE49-F238E27FC236}">
                <a16:creationId xmlns:a16="http://schemas.microsoft.com/office/drawing/2014/main" id="{CEB4C3DB-E51E-4479-90C2-DFE5DB4B2482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9260321" y="2370670"/>
            <a:ext cx="1856232" cy="1664208"/>
          </a:xfrm>
        </p:spPr>
        <p:txBody>
          <a:bodyPr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84A1E92D-A5BF-4268-BFF3-1418A1F03589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9023074" y="3788457"/>
            <a:ext cx="2330726" cy="804859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B6439AAC-8A96-4015-8A87-ED8DF7027B60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9023074" y="4464454"/>
            <a:ext cx="2330726" cy="438505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63D7850-C2A6-43CE-BBE4-8E81A0A59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238250" cy="1328057"/>
          </a:xfrm>
          <a:prstGeom prst="line">
            <a:avLst/>
          </a:prstGeom>
          <a:ln w="31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BAD3E03-2E3B-440C-9105-6F9D33006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3790950" cy="892177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492F9083-A886-4EEB-94D6-1FAE6DC33000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9023074" y="5120366"/>
            <a:ext cx="2330726" cy="853167"/>
          </a:xfrm>
        </p:spPr>
        <p:txBody>
          <a:bodyPr lIns="0" r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66963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76875" y="3682546"/>
            <a:ext cx="5111750" cy="1525588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87F08D6-2CA7-4A5A-BE34-07113DCA535D}"/>
              </a:ext>
            </a:extLst>
          </p:cNvPr>
          <p:cNvCxnSpPr>
            <a:cxnSpLocks/>
          </p:cNvCxnSpPr>
          <p:nvPr/>
        </p:nvCxnSpPr>
        <p:spPr>
          <a:xfrm flipH="1" flipV="1">
            <a:off x="0" y="876300"/>
            <a:ext cx="4762500" cy="1628775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768C87F-B9C3-4DFF-8454-F3F52CE4346B}"/>
              </a:ext>
            </a:extLst>
          </p:cNvPr>
          <p:cNvCxnSpPr>
            <a:cxnSpLocks/>
          </p:cNvCxnSpPr>
          <p:nvPr/>
        </p:nvCxnSpPr>
        <p:spPr>
          <a:xfrm flipH="1" flipV="1">
            <a:off x="2638425" y="0"/>
            <a:ext cx="2124076" cy="5186363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Date Placeholder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22" name="Footer Placeholder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24" name="Slide Number Placeholder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63167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anchor="b">
            <a:noAutofit/>
          </a:bodyPr>
          <a:lstStyle>
            <a:lvl1pPr algn="l">
              <a:defRPr sz="3200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3238103"/>
            <a:ext cx="4179570" cy="2004161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D3361C9-310A-4255-A94E-B77588962D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9" name="Date Placeholder 6">
            <a:extLst>
              <a:ext uri="{FF2B5EF4-FFF2-40B4-BE49-F238E27FC236}">
                <a16:creationId xmlns:a16="http://schemas.microsoft.com/office/drawing/2014/main" id="{BF358517-D7B7-40D0-A9D0-B650C808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3551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514C6BF-376E-43E8-881D-2E76742699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5488815" y="0"/>
            <a:ext cx="670318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499" y="1020445"/>
            <a:ext cx="3171825" cy="1325563"/>
          </a:xfrm>
        </p:spPr>
        <p:txBody>
          <a:bodyPr anchor="b">
            <a:normAutofit/>
          </a:bodyPr>
          <a:lstStyle>
            <a:lvl1pPr>
              <a:defRPr sz="2800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499" y="2924175"/>
            <a:ext cx="3171825" cy="2519363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9F5093-3C53-4152-B8FE-0522E0795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2703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raphic 10">
            <a:extLst>
              <a:ext uri="{FF2B5EF4-FFF2-40B4-BE49-F238E27FC236}">
                <a16:creationId xmlns:a16="http://schemas.microsoft.com/office/drawing/2014/main" id="{9D2AF524-D4B4-4A3A-9CE4-EDAFE1D5A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13884" y="0"/>
            <a:ext cx="10078116" cy="6858000"/>
          </a:xfrm>
          <a:custGeom>
            <a:avLst/>
            <a:gdLst>
              <a:gd name="connsiteX0" fmla="*/ 3793236 w 10078116"/>
              <a:gd name="connsiteY0" fmla="*/ 6858000 h 6858000"/>
              <a:gd name="connsiteX1" fmla="*/ 0 w 10078116"/>
              <a:gd name="connsiteY1" fmla="*/ 0 h 6858000"/>
              <a:gd name="connsiteX2" fmla="*/ 10078116 w 10078116"/>
              <a:gd name="connsiteY2" fmla="*/ 0 h 6858000"/>
              <a:gd name="connsiteX3" fmla="*/ 10078116 w 100781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78116" h="6858000">
                <a:moveTo>
                  <a:pt x="3793236" y="6858000"/>
                </a:moveTo>
                <a:lnTo>
                  <a:pt x="0" y="0"/>
                </a:lnTo>
                <a:lnTo>
                  <a:pt x="10078116" y="0"/>
                </a:lnTo>
                <a:lnTo>
                  <a:pt x="10078116" y="685800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3987A5-99A6-4B33-BAAF-531596353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09419"/>
            <a:ext cx="4082142" cy="585788"/>
          </a:xfrm>
        </p:spPr>
        <p:txBody>
          <a:bodyPr>
            <a:normAutofit/>
          </a:bodyPr>
          <a:lstStyle>
            <a:lvl1pPr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BABF6CA-407C-4BF0-8234-1321A676E75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8318" y="1481138"/>
            <a:ext cx="2141764" cy="514350"/>
          </a:xfrm>
        </p:spPr>
        <p:txBody>
          <a:bodyPr anchor="ctr">
            <a:noAutofit/>
          </a:bodyPr>
          <a:lstStyle>
            <a:lvl1pPr marL="0" indent="0" algn="r">
              <a:buNone/>
              <a:defRPr sz="160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76D8129B-5B68-421C-968C-3663C86EFC7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4375" y="2557463"/>
            <a:ext cx="2141764" cy="514350"/>
          </a:xfrm>
        </p:spPr>
        <p:txBody>
          <a:bodyPr anchor="ctr">
            <a:noAutofit/>
          </a:bodyPr>
          <a:lstStyle>
            <a:lvl1pPr marL="0" indent="0" algn="r">
              <a:buNone/>
              <a:defRPr sz="160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6C741DCA-8EBD-44F5-9D38-E938A628ADC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20800" y="3633788"/>
            <a:ext cx="2141764" cy="514350"/>
          </a:xfrm>
        </p:spPr>
        <p:txBody>
          <a:bodyPr anchor="ctr">
            <a:noAutofit/>
          </a:bodyPr>
          <a:lstStyle>
            <a:lvl1pPr marL="0" indent="0" algn="r">
              <a:buNone/>
              <a:defRPr sz="160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5C43C6B1-A1BD-4A90-8B4B-F361C1BEDD2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905000" y="4710114"/>
            <a:ext cx="2141764" cy="514350"/>
          </a:xfrm>
        </p:spPr>
        <p:txBody>
          <a:bodyPr anchor="ctr">
            <a:noAutofit/>
          </a:bodyPr>
          <a:lstStyle>
            <a:lvl1pPr marL="0" indent="0" algn="r">
              <a:buNone/>
              <a:defRPr sz="160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5">
            <a:extLst>
              <a:ext uri="{FF2B5EF4-FFF2-40B4-BE49-F238E27FC236}">
                <a16:creationId xmlns:a16="http://schemas.microsoft.com/office/drawing/2014/main" id="{0C66E1BD-33F0-4B94-BF94-CD4698F85C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1535" y="1594478"/>
            <a:ext cx="5539095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5" name="Text Placeholder 15">
            <a:extLst>
              <a:ext uri="{FF2B5EF4-FFF2-40B4-BE49-F238E27FC236}">
                <a16:creationId xmlns:a16="http://schemas.microsoft.com/office/drawing/2014/main" id="{2D4661B1-6559-407A-9AEC-A46A0570AE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86028" y="2682564"/>
            <a:ext cx="5539095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6" name="Text Placeholder 15">
            <a:extLst>
              <a:ext uri="{FF2B5EF4-FFF2-40B4-BE49-F238E27FC236}">
                <a16:creationId xmlns:a16="http://schemas.microsoft.com/office/drawing/2014/main" id="{DCC983F7-6A25-42C0-811C-EA32138C5B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76937" y="3755394"/>
            <a:ext cx="5539095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7" name="Text Placeholder 15">
            <a:extLst>
              <a:ext uri="{FF2B5EF4-FFF2-40B4-BE49-F238E27FC236}">
                <a16:creationId xmlns:a16="http://schemas.microsoft.com/office/drawing/2014/main" id="{E83DA0EB-27DD-416A-8DA5-4AFDC8587E5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5279" y="4824430"/>
            <a:ext cx="5539095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3795F91-C721-4363-956D-756673AE7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53515" y="5023933"/>
            <a:ext cx="1513211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AC14461-E27D-413D-B31A-47B74646A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759917" y="3948451"/>
            <a:ext cx="1513211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D6AEA4C-7710-4829-BA87-8DD77F159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173453" y="2872686"/>
            <a:ext cx="1513211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9BD473E-6203-491C-87AC-54AC0AB23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586263" y="1796083"/>
            <a:ext cx="1513211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4DC36F-5D3E-439D-80B5-32633FC34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710A8A-CEC9-4787-A745-C28DD965F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155823" y="6356350"/>
            <a:ext cx="1808712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62BD04-8F01-472A-9456-4702A221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28123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42ACEF30-0520-40B3-A1F1-F3D2530563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85900" y="2563123"/>
            <a:ext cx="4031945" cy="365125"/>
          </a:xfrm>
        </p:spPr>
        <p:txBody>
          <a:bodyPr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85664" y="3070348"/>
            <a:ext cx="4031030" cy="105730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1" name="Text Placeholder 15">
            <a:extLst>
              <a:ext uri="{FF2B5EF4-FFF2-40B4-BE49-F238E27FC236}">
                <a16:creationId xmlns:a16="http://schemas.microsoft.com/office/drawing/2014/main" id="{87DD41A9-B6B3-48D9-A3A6-831B39C9158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73004" y="2563123"/>
            <a:ext cx="4031945" cy="365125"/>
          </a:xfrm>
        </p:spPr>
        <p:txBody>
          <a:bodyPr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ADD SUBTITLE</a:t>
            </a:r>
          </a:p>
        </p:txBody>
      </p:sp>
      <p:sp>
        <p:nvSpPr>
          <p:cNvPr id="32" name="Text Placeholder 18">
            <a:extLst>
              <a:ext uri="{FF2B5EF4-FFF2-40B4-BE49-F238E27FC236}">
                <a16:creationId xmlns:a16="http://schemas.microsoft.com/office/drawing/2014/main" id="{FB791E68-EDF5-4CC2-8774-A27AEF1D25E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73143" y="3070348"/>
            <a:ext cx="4031030" cy="105730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3" name="Text Placeholder 15">
            <a:extLst>
              <a:ext uri="{FF2B5EF4-FFF2-40B4-BE49-F238E27FC236}">
                <a16:creationId xmlns:a16="http://schemas.microsoft.com/office/drawing/2014/main" id="{AA224F82-7E0C-4EBF-97D3-132481DBCDA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85899" y="4319431"/>
            <a:ext cx="4031945" cy="365125"/>
          </a:xfrm>
        </p:spPr>
        <p:txBody>
          <a:bodyPr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ADD SUBTITLE</a:t>
            </a:r>
          </a:p>
        </p:txBody>
      </p:sp>
      <p:sp>
        <p:nvSpPr>
          <p:cNvPr id="34" name="Text Placeholder 18">
            <a:extLst>
              <a:ext uri="{FF2B5EF4-FFF2-40B4-BE49-F238E27FC236}">
                <a16:creationId xmlns:a16="http://schemas.microsoft.com/office/drawing/2014/main" id="{699D24C6-4AFB-4222-8E0C-4D11CD9C0FF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86412" y="4826656"/>
            <a:ext cx="4031030" cy="105730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3B05E19C-DF33-4515-AC52-F95850810EC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72630" y="4319431"/>
            <a:ext cx="4031945" cy="365125"/>
          </a:xfrm>
        </p:spPr>
        <p:txBody>
          <a:bodyPr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ADD SUBTITLE</a:t>
            </a:r>
          </a:p>
        </p:txBody>
      </p:sp>
      <p:sp>
        <p:nvSpPr>
          <p:cNvPr id="13" name="Text Placeholder 18">
            <a:extLst>
              <a:ext uri="{FF2B5EF4-FFF2-40B4-BE49-F238E27FC236}">
                <a16:creationId xmlns:a16="http://schemas.microsoft.com/office/drawing/2014/main" id="{C0EBC62D-442C-45D3-B66B-C6578FBB337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673143" y="4826656"/>
            <a:ext cx="4031030" cy="105730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9298DCF7-7DC1-4618-8133-F63847B0A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688388" y="0"/>
            <a:ext cx="3503612" cy="23529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53A6567-233D-4A3B-B52B-DE7E5E35A1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720943" y="0"/>
            <a:ext cx="2471057" cy="2699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phic 6">
            <a:extLst>
              <a:ext uri="{FF2B5EF4-FFF2-40B4-BE49-F238E27FC236}">
                <a16:creationId xmlns:a16="http://schemas.microsoft.com/office/drawing/2014/main" id="{64D564EB-CA78-42C6-AD76-3C4E7B3AEA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73953"/>
            <a:ext cx="2057400" cy="1647825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1CFFBB3A-BDCF-4878-8D04-E8BB9A050E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49000" y="5180889"/>
            <a:ext cx="11430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487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42ACEF30-0520-40B3-A1F1-F3D2530563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08760" y="4156405"/>
            <a:ext cx="3139440" cy="1325563"/>
          </a:xfrm>
        </p:spPr>
        <p:txBody>
          <a:bodyPr anchor="b">
            <a:normAutofit/>
          </a:bodyPr>
          <a:lstStyle>
            <a:lvl1pPr algn="l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1530635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1860060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07D6A00C-D56B-4E8B-B992-7DA51D3C726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2630431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8" name="Text Placeholder 18">
            <a:extLst>
              <a:ext uri="{FF2B5EF4-FFF2-40B4-BE49-F238E27FC236}">
                <a16:creationId xmlns:a16="http://schemas.microsoft.com/office/drawing/2014/main" id="{DA90DA32-7E6A-4713-BDC9-73910E2A0E6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2959856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D7E57261-C874-4DFD-AF7D-F9EC50B3BFD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3730227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843F77CE-098F-4777-8C30-5CEE7954D14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059652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3" name="Text Placeholder 15">
            <a:extLst>
              <a:ext uri="{FF2B5EF4-FFF2-40B4-BE49-F238E27FC236}">
                <a16:creationId xmlns:a16="http://schemas.microsoft.com/office/drawing/2014/main" id="{4CAE269A-B6AB-42A6-9575-6057FA25A29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20106" y="4830024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4" name="Text Placeholder 18">
            <a:extLst>
              <a:ext uri="{FF2B5EF4-FFF2-40B4-BE49-F238E27FC236}">
                <a16:creationId xmlns:a16="http://schemas.microsoft.com/office/drawing/2014/main" id="{46866A49-A3A8-4869-961C-EB41F6BC784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19680" y="5159449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947516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161955" y="6356350"/>
            <a:ext cx="3243942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6D8D9106-8780-461D-9091-E074B0A3C9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-4696" y="-1"/>
            <a:ext cx="4896735" cy="4385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9504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roduc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0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3660774"/>
            <a:ext cx="5111750" cy="1525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9FBD260-5143-4B12-B9F8-33E48D548909}"/>
              </a:ext>
            </a:extLst>
          </p:cNvPr>
          <p:cNvCxnSpPr/>
          <p:nvPr/>
        </p:nvCxnSpPr>
        <p:spPr>
          <a:xfrm>
            <a:off x="9096375" y="1497012"/>
            <a:ext cx="3095625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87F08D6-2CA7-4A5A-BE34-07113DCA535D}"/>
              </a:ext>
            </a:extLst>
          </p:cNvPr>
          <p:cNvCxnSpPr/>
          <p:nvPr/>
        </p:nvCxnSpPr>
        <p:spPr>
          <a:xfrm flipH="1">
            <a:off x="6953250" y="-25401"/>
            <a:ext cx="3790950" cy="6902451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Date Placeholder 6">
            <a:extLst>
              <a:ext uri="{FF2B5EF4-FFF2-40B4-BE49-F238E27FC236}">
                <a16:creationId xmlns:a16="http://schemas.microsoft.com/office/drawing/2014/main" id="{70146B66-4F07-44BE-8AAB-48EA5170DA8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3A927BE5-2F4C-4EBD-9093-C4ED6E3025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24463" y="6356350"/>
            <a:ext cx="1743075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C4C1336B-CF5E-42FF-80E8-7D33A2D64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3278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2571235"/>
            <a:ext cx="4179570" cy="1715531"/>
          </a:xfrm>
        </p:spPr>
        <p:txBody>
          <a:bodyPr anchor="ctr">
            <a:noAutofit/>
          </a:bodyPr>
          <a:lstStyle>
            <a:lvl1pPr algn="l">
              <a:defRPr sz="3600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05D2CCB-CCFC-4A8A-ADA9-C1E4D13B96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6688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AEE644D4-F9A4-4237-BD5C-4B97ABA933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558165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FF67A8-55FA-435D-A18C-96D63D22B5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20169" y="1152771"/>
            <a:ext cx="5431971" cy="846301"/>
          </a:xfrm>
        </p:spPr>
        <p:txBody>
          <a:bodyPr anchor="t">
            <a:normAutofit/>
          </a:bodyPr>
          <a:lstStyle>
            <a:lvl1pPr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DAC7E4E-FE06-4E90-8107-6B543E5515ED}"/>
              </a:ext>
            </a:extLst>
          </p:cNvPr>
          <p:cNvCxnSpPr/>
          <p:nvPr/>
        </p:nvCxnSpPr>
        <p:spPr>
          <a:xfrm flipV="1">
            <a:off x="2209800" y="0"/>
            <a:ext cx="2438400" cy="68580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5">
            <a:extLst>
              <a:ext uri="{FF2B5EF4-FFF2-40B4-BE49-F238E27FC236}">
                <a16:creationId xmlns:a16="http://schemas.microsoft.com/office/drawing/2014/main" id="{3864668D-D640-4ABF-BB9A-D60176660F0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2469515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2" name="Text Placeholder 18">
            <a:extLst>
              <a:ext uri="{FF2B5EF4-FFF2-40B4-BE49-F238E27FC236}">
                <a16:creationId xmlns:a16="http://schemas.microsoft.com/office/drawing/2014/main" id="{2E289D5A-B06B-43D4-A3CA-3B06C4D49F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2798940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1DCC2995-DE17-436D-82AE-6E107865CB7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3569311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4" name="Text Placeholder 18">
            <a:extLst>
              <a:ext uri="{FF2B5EF4-FFF2-40B4-BE49-F238E27FC236}">
                <a16:creationId xmlns:a16="http://schemas.microsoft.com/office/drawing/2014/main" id="{C7E70A65-1FB1-4F42-854B-8213ED73F79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3898736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45657994-DC61-4DEB-BB2B-65DFCA997AF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4669107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6" name="Text Placeholder 18">
            <a:extLst>
              <a:ext uri="{FF2B5EF4-FFF2-40B4-BE49-F238E27FC236}">
                <a16:creationId xmlns:a16="http://schemas.microsoft.com/office/drawing/2014/main" id="{18397EE2-60CD-47FD-AF8F-83A5324D9D1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998532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Date Placeholder 2">
            <a:extLst>
              <a:ext uri="{FF2B5EF4-FFF2-40B4-BE49-F238E27FC236}">
                <a16:creationId xmlns:a16="http://schemas.microsoft.com/office/drawing/2014/main" id="{1E25EFF1-65C7-4F93-8740-46885C6BEA57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947516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18" name="Footer Placeholder 3">
            <a:extLst>
              <a:ext uri="{FF2B5EF4-FFF2-40B4-BE49-F238E27FC236}">
                <a16:creationId xmlns:a16="http://schemas.microsoft.com/office/drawing/2014/main" id="{C16D80BF-B599-4FC0-ABD5-98777872FE5F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161955" y="6356350"/>
            <a:ext cx="3243942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19" name="Slide Number Placeholder 4">
            <a:extLst>
              <a:ext uri="{FF2B5EF4-FFF2-40B4-BE49-F238E27FC236}">
                <a16:creationId xmlns:a16="http://schemas.microsoft.com/office/drawing/2014/main" id="{F64421B1-FF90-4939-90BD-8206DE5036D0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7987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43104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43104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47665" y="2776936"/>
            <a:ext cx="2896671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7665" y="3834606"/>
            <a:ext cx="2896671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066421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066421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63D7850-C2A6-43CE-BBE4-8E81A0A59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238250" cy="3105150"/>
          </a:xfrm>
          <a:prstGeom prst="line">
            <a:avLst/>
          </a:prstGeom>
          <a:ln w="31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BAD3E03-2E3B-440C-9105-6F9D33006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2238376" cy="24765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31895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452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70" r:id="rId3"/>
    <p:sldLayoutId id="2147483688" r:id="rId4"/>
    <p:sldLayoutId id="2147483694" r:id="rId5"/>
    <p:sldLayoutId id="2147483697" r:id="rId6"/>
    <p:sldLayoutId id="2147483673" r:id="rId7"/>
    <p:sldLayoutId id="2147483676" r:id="rId8"/>
    <p:sldLayoutId id="2147483672" r:id="rId9"/>
    <p:sldLayoutId id="2147483699" r:id="rId10"/>
    <p:sldLayoutId id="2147483671" r:id="rId11"/>
    <p:sldLayoutId id="2147483700" r:id="rId12"/>
    <p:sldLayoutId id="2147483692" r:id="rId13"/>
    <p:sldLayoutId id="2147483681" r:id="rId14"/>
    <p:sldLayoutId id="2147483674" r:id="rId15"/>
    <p:sldLayoutId id="2147483675" r:id="rId16"/>
    <p:sldLayoutId id="2147483696" r:id="rId17"/>
    <p:sldLayoutId id="2147483677" r:id="rId18"/>
    <p:sldLayoutId id="2147483678" r:id="rId1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8723" y="1516936"/>
            <a:ext cx="11446649" cy="2051471"/>
          </a:xfrm>
        </p:spPr>
        <p:txBody>
          <a:bodyPr/>
          <a:lstStyle/>
          <a:p>
            <a:pPr algn="ctr"/>
            <a:r>
              <a:rPr lang="en-US" b="1" dirty="0">
                <a:ea typeface="Calibri" panose="020F0502020204030204" pitchFamily="34" charset="0"/>
                <a:cs typeface="Calibri" panose="020F0502020204030204" pitchFamily="34" charset="0"/>
              </a:rPr>
              <a:t>Stress</a:t>
            </a:r>
            <a:r>
              <a:rPr lang="en-US" b="1" dirty="0">
                <a:ea typeface="Calibri"/>
                <a:cs typeface="Calibri"/>
              </a:rPr>
              <a:t> Sense: Machine Learning Driven Stress Profiling from Apple Health Data</a:t>
            </a:r>
            <a:endParaRPr lang="en-US" dirty="0"/>
          </a:p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01B20D-4C28-4DA3-ABBD-718C22A5E5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99828" y="5073059"/>
            <a:ext cx="4941770" cy="1043962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000" dirty="0">
                <a:ea typeface="Calibri" panose="020F0502020204030204" pitchFamily="34" charset="0"/>
                <a:cs typeface="Calibri" panose="020F0502020204030204" pitchFamily="34" charset="0"/>
              </a:rPr>
              <a:t>Presented by</a:t>
            </a:r>
          </a:p>
          <a:p>
            <a:r>
              <a:rPr lang="en-US" sz="2000" b="1" i="1" dirty="0">
                <a:ea typeface="Calibri" panose="020F0502020204030204" pitchFamily="34" charset="0"/>
                <a:cs typeface="Calibri" panose="020F0502020204030204" pitchFamily="34" charset="0"/>
              </a:rPr>
              <a:t>Sujan Manohar Prodduturi</a:t>
            </a:r>
          </a:p>
          <a:p>
            <a:endParaRPr lang="en-US" sz="2000" dirty="0"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24253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8766E98-1062-4519-BB1B-C27A88284E4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545021" y="2171777"/>
            <a:ext cx="9101958" cy="166063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4A83EB1-ED72-4502-B6D7-074BEB3C45B7}"/>
              </a:ext>
            </a:extLst>
          </p:cNvPr>
          <p:cNvSpPr txBox="1"/>
          <p:nvPr/>
        </p:nvSpPr>
        <p:spPr>
          <a:xfrm>
            <a:off x="3334871" y="609600"/>
            <a:ext cx="59164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latin typeface="+mj-lt"/>
              </a:rPr>
              <a:t>RAW DATA AFTER CLEANING</a:t>
            </a:r>
          </a:p>
        </p:txBody>
      </p:sp>
    </p:spTree>
    <p:extLst>
      <p:ext uri="{BB962C8B-B14F-4D97-AF65-F5344CB8AC3E}">
        <p14:creationId xmlns:p14="http://schemas.microsoft.com/office/powerpoint/2010/main" val="7077891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Table 15">
            <a:extLst>
              <a:ext uri="{FF2B5EF4-FFF2-40B4-BE49-F238E27FC236}">
                <a16:creationId xmlns:a16="http://schemas.microsoft.com/office/drawing/2014/main" id="{16406777-5EA7-4F4F-AA64-EBD2E5A6C3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0029352"/>
              </p:ext>
            </p:extLst>
          </p:nvPr>
        </p:nvGraphicFramePr>
        <p:xfrm>
          <a:off x="1873625" y="889994"/>
          <a:ext cx="9672916" cy="4399178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941419">
                  <a:extLst>
                    <a:ext uri="{9D8B030D-6E8A-4147-A177-3AD203B41FA5}">
                      <a16:colId xmlns:a16="http://schemas.microsoft.com/office/drawing/2014/main" val="966984253"/>
                    </a:ext>
                  </a:extLst>
                </a:gridCol>
                <a:gridCol w="2941419">
                  <a:extLst>
                    <a:ext uri="{9D8B030D-6E8A-4147-A177-3AD203B41FA5}">
                      <a16:colId xmlns:a16="http://schemas.microsoft.com/office/drawing/2014/main" val="3626189694"/>
                    </a:ext>
                  </a:extLst>
                </a:gridCol>
                <a:gridCol w="3790078">
                  <a:extLst>
                    <a:ext uri="{9D8B030D-6E8A-4147-A177-3AD203B41FA5}">
                      <a16:colId xmlns:a16="http://schemas.microsoft.com/office/drawing/2014/main" val="2631857130"/>
                    </a:ext>
                  </a:extLst>
                </a:gridCol>
              </a:tblGrid>
              <a:tr h="628454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Feature / Metric</a:t>
                      </a:r>
                      <a:endParaRPr lang="en-US" sz="1400" dirty="0"/>
                    </a:p>
                  </a:txBody>
                  <a:tcPr marL="71333" marR="71333" marT="35667" marB="3566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/>
                        <a:t>Description</a:t>
                      </a:r>
                      <a:endParaRPr lang="en-US" sz="1400"/>
                    </a:p>
                  </a:txBody>
                  <a:tcPr marL="71333" marR="71333" marT="35667" marB="3566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Formula</a:t>
                      </a:r>
                      <a:endParaRPr lang="en-US" sz="1400" dirty="0"/>
                    </a:p>
                  </a:txBody>
                  <a:tcPr marL="71333" marR="71333" marT="35667" marB="35667" anchor="ctr"/>
                </a:tc>
                <a:extLst>
                  <a:ext uri="{0D108BD9-81ED-4DB2-BD59-A6C34878D82A}">
                    <a16:rowId xmlns:a16="http://schemas.microsoft.com/office/drawing/2014/main" val="473200835"/>
                  </a:ext>
                </a:extLst>
              </a:tr>
              <a:tr h="628454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HRV Baseline (14-day)</a:t>
                      </a:r>
                      <a:endParaRPr lang="en-US" sz="1400" dirty="0"/>
                    </a:p>
                  </a:txBody>
                  <a:tcPr marL="71333" marR="71333" marT="35667" marB="3566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Personalized autonomic baseline used for stress detection</a:t>
                      </a:r>
                    </a:p>
                  </a:txBody>
                  <a:tcPr marL="71333" marR="71333" marT="35667" marB="3566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71333" marR="71333" marT="35667" marB="35667" anchor="ctr"/>
                </a:tc>
                <a:extLst>
                  <a:ext uri="{0D108BD9-81ED-4DB2-BD59-A6C34878D82A}">
                    <a16:rowId xmlns:a16="http://schemas.microsoft.com/office/drawing/2014/main" val="2519594570"/>
                  </a:ext>
                </a:extLst>
              </a:tr>
              <a:tr h="628454">
                <a:tc>
                  <a:txBody>
                    <a:bodyPr/>
                    <a:lstStyle/>
                    <a:p>
                      <a:pPr algn="ctr"/>
                      <a:r>
                        <a:rPr lang="en-US" sz="1400" b="1"/>
                        <a:t>HRV Deviation</a:t>
                      </a:r>
                      <a:endParaRPr lang="en-US" sz="1400"/>
                    </a:p>
                  </a:txBody>
                  <a:tcPr marL="71333" marR="71333" marT="35667" marB="3566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Measures how much HRV drops or rises relative to the baseline</a:t>
                      </a:r>
                    </a:p>
                  </a:txBody>
                  <a:tcPr marL="71333" marR="71333" marT="35667" marB="3566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71333" marR="71333" marT="35667" marB="35667" anchor="ctr"/>
                </a:tc>
                <a:extLst>
                  <a:ext uri="{0D108BD9-81ED-4DB2-BD59-A6C34878D82A}">
                    <a16:rowId xmlns:a16="http://schemas.microsoft.com/office/drawing/2014/main" val="3158915307"/>
                  </a:ext>
                </a:extLst>
              </a:tr>
              <a:tr h="628454">
                <a:tc>
                  <a:txBody>
                    <a:bodyPr/>
                    <a:lstStyle/>
                    <a:p>
                      <a:pPr algn="ctr"/>
                      <a:r>
                        <a:rPr lang="en-US" sz="1400" b="1"/>
                        <a:t>Stress Label</a:t>
                      </a:r>
                      <a:endParaRPr lang="en-US" sz="1400"/>
                    </a:p>
                  </a:txBody>
                  <a:tcPr marL="71333" marR="71333" marT="35667" marB="3566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Converts physiology into binary stress classification</a:t>
                      </a:r>
                    </a:p>
                  </a:txBody>
                  <a:tcPr marL="71333" marR="71333" marT="35667" marB="3566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71333" marR="71333" marT="35667" marB="35667" anchor="ctr"/>
                </a:tc>
                <a:extLst>
                  <a:ext uri="{0D108BD9-81ED-4DB2-BD59-A6C34878D82A}">
                    <a16:rowId xmlns:a16="http://schemas.microsoft.com/office/drawing/2014/main" val="2708118396"/>
                  </a:ext>
                </a:extLst>
              </a:tr>
              <a:tr h="628454">
                <a:tc>
                  <a:txBody>
                    <a:bodyPr/>
                    <a:lstStyle/>
                    <a:p>
                      <a:pPr algn="ctr"/>
                      <a:r>
                        <a:rPr lang="en-US" sz="1400" b="1"/>
                        <a:t>Activity Load</a:t>
                      </a:r>
                      <a:endParaRPr lang="en-US" sz="1400"/>
                    </a:p>
                  </a:txBody>
                  <a:tcPr marL="71333" marR="71333" marT="35667" marB="3566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Daily behavioral strain combining steps and energy</a:t>
                      </a:r>
                    </a:p>
                  </a:txBody>
                  <a:tcPr marL="71333" marR="71333" marT="35667" marB="3566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 </a:t>
                      </a:r>
                    </a:p>
                  </a:txBody>
                  <a:tcPr marL="71333" marR="71333" marT="35667" marB="35667" anchor="ctr"/>
                </a:tc>
                <a:extLst>
                  <a:ext uri="{0D108BD9-81ED-4DB2-BD59-A6C34878D82A}">
                    <a16:rowId xmlns:a16="http://schemas.microsoft.com/office/drawing/2014/main" val="3925460340"/>
                  </a:ext>
                </a:extLst>
              </a:tr>
              <a:tr h="628454">
                <a:tc>
                  <a:txBody>
                    <a:bodyPr/>
                    <a:lstStyle/>
                    <a:p>
                      <a:pPr algn="ctr"/>
                      <a:r>
                        <a:rPr lang="en-US" sz="1400" b="1"/>
                        <a:t>Cardio Strain</a:t>
                      </a:r>
                      <a:endParaRPr lang="en-US" sz="1400"/>
                    </a:p>
                  </a:txBody>
                  <a:tcPr marL="71333" marR="71333" marT="35667" marB="3566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Indicates cardiovascular effort relative to resting HR</a:t>
                      </a:r>
                    </a:p>
                  </a:txBody>
                  <a:tcPr marL="71333" marR="71333" marT="35667" marB="3566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71333" marR="71333" marT="35667" marB="35667" anchor="ctr"/>
                </a:tc>
                <a:extLst>
                  <a:ext uri="{0D108BD9-81ED-4DB2-BD59-A6C34878D82A}">
                    <a16:rowId xmlns:a16="http://schemas.microsoft.com/office/drawing/2014/main" val="1077615404"/>
                  </a:ext>
                </a:extLst>
              </a:tr>
              <a:tr h="628454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HRV-to-RHR Ratio</a:t>
                      </a:r>
                      <a:endParaRPr lang="en-US" sz="1400" dirty="0"/>
                    </a:p>
                  </a:txBody>
                  <a:tcPr marL="71333" marR="71333" marT="35667" marB="3566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Reflects recovery; used in sports science</a:t>
                      </a:r>
                    </a:p>
                  </a:txBody>
                  <a:tcPr marL="71333" marR="71333" marT="35667" marB="3566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71333" marR="71333" marT="35667" marB="35667" anchor="ctr"/>
                </a:tc>
                <a:extLst>
                  <a:ext uri="{0D108BD9-81ED-4DB2-BD59-A6C34878D82A}">
                    <a16:rowId xmlns:a16="http://schemas.microsoft.com/office/drawing/2014/main" val="2052120916"/>
                  </a:ext>
                </a:extLst>
              </a:tr>
            </a:tbl>
          </a:graphicData>
        </a:graphic>
      </p:graphicFrame>
      <p:pic>
        <p:nvPicPr>
          <p:cNvPr id="17" name="Picture 16">
            <a:extLst>
              <a:ext uri="{FF2B5EF4-FFF2-40B4-BE49-F238E27FC236}">
                <a16:creationId xmlns:a16="http://schemas.microsoft.com/office/drawing/2014/main" id="{BA3C8239-41CB-4F7C-BF25-A4D5C684FE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5396" y="1590652"/>
            <a:ext cx="3324689" cy="32389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09E539E-93FB-4B4C-AF1B-3958EDAB71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5396" y="2184703"/>
            <a:ext cx="2863616" cy="54677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ED43B20-BBC2-4A35-9298-13512F0492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5396" y="2778830"/>
            <a:ext cx="2863616" cy="60967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C8875C6-0D41-4C9E-B432-5493894BE0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55396" y="3491285"/>
            <a:ext cx="3477110" cy="38105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D05D4594-792E-4E33-8AB0-55068DA335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55396" y="4075859"/>
            <a:ext cx="2295845" cy="50489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AB12D32-0B47-4E56-920C-8586B0BDC04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55396" y="4667715"/>
            <a:ext cx="2160493" cy="595051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29056DE-B0C2-47C5-B6D3-79857A96F74A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43099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B7BC7F-F10C-4F11-BF7B-7C3C0685BB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13943" y="2571234"/>
            <a:ext cx="9678057" cy="1715531"/>
          </a:xfrm>
        </p:spPr>
        <p:txBody>
          <a:bodyPr/>
          <a:lstStyle/>
          <a:p>
            <a:r>
              <a:rPr lang="en-US" b="1" kern="100" dirty="0">
                <a:solidFill>
                  <a:schemeClr val="tx1"/>
                </a:solidFill>
                <a:effectLst/>
                <a:ea typeface="Aptos"/>
                <a:cs typeface="Times New Roman" panose="02020603050405020304" pitchFamily="18" charset="0"/>
              </a:rPr>
              <a:t>Exploratory Data Analysis</a:t>
            </a:r>
            <a:br>
              <a:rPr lang="en-US" kern="100" dirty="0">
                <a:solidFill>
                  <a:schemeClr val="tx1"/>
                </a:solidFill>
                <a:effectLst/>
                <a:ea typeface="Aptos"/>
                <a:cs typeface="Times New Roman" panose="02020603050405020304" pitchFamily="18" charset="0"/>
              </a:rPr>
            </a:b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23478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7B6B906-2C6A-47F0-8DEC-96F57AB48E7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385848" y="1598645"/>
            <a:ext cx="6309491" cy="36607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2E31E8A-B762-4E55-81D8-11FF018AD6EC}"/>
              </a:ext>
            </a:extLst>
          </p:cNvPr>
          <p:cNvSpPr txBox="1"/>
          <p:nvPr/>
        </p:nvSpPr>
        <p:spPr>
          <a:xfrm>
            <a:off x="1303283" y="551339"/>
            <a:ext cx="94067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+mj-lt"/>
              </a:rPr>
              <a:t>NUMBER OF STRESS AND NON-STRESS DAYS</a:t>
            </a:r>
          </a:p>
        </p:txBody>
      </p:sp>
    </p:spTree>
    <p:extLst>
      <p:ext uri="{BB962C8B-B14F-4D97-AF65-F5344CB8AC3E}">
        <p14:creationId xmlns:p14="http://schemas.microsoft.com/office/powerpoint/2010/main" val="1969279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D8956120-7F66-4132-8ABE-F2BE1CF9A4A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3297" y="1295400"/>
            <a:ext cx="6453351" cy="42672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88111C3-4DA7-4D5E-8DF1-9AE3B5B10B0B}"/>
              </a:ext>
            </a:extLst>
          </p:cNvPr>
          <p:cNvSpPr txBox="1"/>
          <p:nvPr/>
        </p:nvSpPr>
        <p:spPr>
          <a:xfrm>
            <a:off x="1671145" y="336331"/>
            <a:ext cx="86184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+mj-lt"/>
              </a:rPr>
              <a:t>RESTING HEART RATE vs STRESS DAYS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3A1B8DD-6899-44CB-9522-37412AEF6E92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74390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8566BA93-4BAA-419B-8581-2F64973ED8C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0856" y="1408387"/>
            <a:ext cx="5103867" cy="450015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4950C2B-DA00-4531-93B4-85D15E4AC683}"/>
              </a:ext>
            </a:extLst>
          </p:cNvPr>
          <p:cNvSpPr txBox="1"/>
          <p:nvPr/>
        </p:nvSpPr>
        <p:spPr>
          <a:xfrm>
            <a:off x="2900856" y="370517"/>
            <a:ext cx="55599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+mj-lt"/>
              </a:rPr>
              <a:t>STEPS vs STRESS DAYS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FE96922-800B-49C4-AA47-B3E1B38583C4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52195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1CF0FBE1-63FC-4411-948A-6E8200119BA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597571" y="1045723"/>
            <a:ext cx="9207063" cy="466105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A567E77-B31C-4D53-82E4-BECCDDC062D5}"/>
              </a:ext>
            </a:extLst>
          </p:cNvPr>
          <p:cNvSpPr txBox="1"/>
          <p:nvPr/>
        </p:nvSpPr>
        <p:spPr>
          <a:xfrm>
            <a:off x="2144111" y="504895"/>
            <a:ext cx="75148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+mj-lt"/>
              </a:rPr>
              <a:t>HRV vs HRV Baseline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F6976E-B6DC-411A-8342-DE6C59D64CDF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57120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DD9CE3AB-E24C-4B06-8B11-85E709F4387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634358" y="1658006"/>
            <a:ext cx="9070427" cy="429873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44BDACB-07C1-444E-92CC-CD27612DE0A4}"/>
              </a:ext>
            </a:extLst>
          </p:cNvPr>
          <p:cNvSpPr txBox="1"/>
          <p:nvPr/>
        </p:nvSpPr>
        <p:spPr>
          <a:xfrm>
            <a:off x="2522483" y="578096"/>
            <a:ext cx="74833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+mj-lt"/>
              </a:rPr>
              <a:t>STRESS OVER TIME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6AFC8EF-688B-421D-9E1E-53ED3237133E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10734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31FF3DDA-2C4B-4830-AD21-D5EBEE62EAC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355833" y="1229712"/>
            <a:ext cx="9112469" cy="498190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6C517E0-D8A9-4B5B-8959-A450178D6E00}"/>
              </a:ext>
            </a:extLst>
          </p:cNvPr>
          <p:cNvSpPr txBox="1"/>
          <p:nvPr/>
        </p:nvSpPr>
        <p:spPr>
          <a:xfrm>
            <a:off x="2270235" y="756743"/>
            <a:ext cx="69368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effectLst/>
                <a:latin typeface="+mj-lt"/>
                <a:ea typeface="Times New Roman" panose="02020603050405020304" pitchFamily="18" charset="0"/>
              </a:rPr>
              <a:t>SLEEP TREND VS STRESS</a:t>
            </a:r>
            <a:endParaRPr lang="en-US" sz="3600" dirty="0">
              <a:effectLst/>
              <a:latin typeface="+mj-lt"/>
              <a:ea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C2D8459-3A66-4631-9D46-DDFD1F1070F5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73814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84115CF9-2DE4-4E33-A45E-598BB2191D24}"/>
              </a:ext>
            </a:extLst>
          </p:cNvPr>
          <p:cNvSpPr txBox="1"/>
          <p:nvPr/>
        </p:nvSpPr>
        <p:spPr>
          <a:xfrm>
            <a:off x="1250731" y="1313791"/>
            <a:ext cx="89022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+mj-lt"/>
              </a:rPr>
              <a:t>MODELLING APPROACH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176CB63-A5FE-4251-B24D-4CF8C3BCED57}"/>
              </a:ext>
            </a:extLst>
          </p:cNvPr>
          <p:cNvSpPr txBox="1"/>
          <p:nvPr/>
        </p:nvSpPr>
        <p:spPr>
          <a:xfrm>
            <a:off x="1629103" y="2619704"/>
            <a:ext cx="938573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/>
              <a:t>Used a 70/15/15 Training/ Validation/ Test split to preserve chronological order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/>
              <a:t>Applied median imputation and standardized scaling where needed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/>
              <a:t>Built two model families: Logistic Regression and Random Forest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/>
              <a:t>Evaluated models using precision, recall, F1-score, and ROC-AUC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384EA04-A82B-4EDD-A5B1-41C7A5C61E4E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53784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9F29B-F233-48AF-8261-F33A4E079E3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499" y="1020445"/>
            <a:ext cx="4226473" cy="1325563"/>
          </a:xfrm>
        </p:spPr>
        <p:txBody>
          <a:bodyPr>
            <a:normAutofit/>
          </a:bodyPr>
          <a:lstStyle/>
          <a:p>
            <a:r>
              <a:rPr lang="en-US" sz="3600" b="1" dirty="0"/>
              <a:t>INTRODUCTION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E3EA69-4E0E-41BD-8095-A124225A264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498" y="2924175"/>
            <a:ext cx="8787963" cy="2519363"/>
          </a:xfrm>
        </p:spPr>
        <p:txBody>
          <a:bodyPr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Wearables like Apple watch collect continuous HRV, HR, sleep, and activity data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Commercial stress scores are opaque and non-personalized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Users lack clear explanations for stress fluctuations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 err="1"/>
              <a:t>StressSense</a:t>
            </a:r>
            <a:r>
              <a:rPr lang="en-US" sz="2000" dirty="0"/>
              <a:t> provides a transparent, science-based alternative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Uses Apple Health data + feature engineering + machine learning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E5A0DF-4654-41F2-BF8E-EE1FE419B5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34949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C3035FE6-175C-4110-BCCE-C648E7A76861}"/>
              </a:ext>
            </a:extLst>
          </p:cNvPr>
          <p:cNvSpPr txBox="1"/>
          <p:nvPr/>
        </p:nvSpPr>
        <p:spPr>
          <a:xfrm>
            <a:off x="2543504" y="430925"/>
            <a:ext cx="67686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+mj-lt"/>
              </a:rPr>
              <a:t>WHY THESE TWO MODELS?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F32A3E5-71F0-4B44-A587-B86A65BDBAAB}"/>
              </a:ext>
            </a:extLst>
          </p:cNvPr>
          <p:cNvSpPr txBox="1"/>
          <p:nvPr/>
        </p:nvSpPr>
        <p:spPr>
          <a:xfrm>
            <a:off x="1030013" y="1363580"/>
            <a:ext cx="1056289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b="1" dirty="0"/>
              <a:t>Logistic Regression</a:t>
            </a:r>
            <a:endParaRPr lang="en-US" sz="2000" dirty="0"/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000" dirty="0"/>
              <a:t>Simple, fast, and highly interpretable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000" dirty="0"/>
              <a:t>Provides clear direction of feature influence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000" dirty="0"/>
              <a:t>Ideal as a baseline model for comparison</a:t>
            </a:r>
          </a:p>
          <a:p>
            <a:pPr algn="just"/>
            <a:endParaRPr lang="en-US" sz="20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17D0112-7527-403F-9D71-A01FCE1FC951}"/>
              </a:ext>
            </a:extLst>
          </p:cNvPr>
          <p:cNvSpPr txBox="1"/>
          <p:nvPr/>
        </p:nvSpPr>
        <p:spPr>
          <a:xfrm>
            <a:off x="1030013" y="2893709"/>
            <a:ext cx="1026860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b="1" dirty="0"/>
              <a:t>Random Forest</a:t>
            </a:r>
            <a:endParaRPr lang="en-US" sz="2000" dirty="0"/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000" dirty="0"/>
              <a:t>Captures nonlinear relationships that HRV and behavior patterns naturally exhibit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000" dirty="0"/>
              <a:t>Handles feature interactions without manual tuning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000" dirty="0"/>
              <a:t>Delivers higher accuracy and stronger generalization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000" dirty="0"/>
              <a:t>Works well with mixed physiological and behavioral features</a:t>
            </a:r>
          </a:p>
          <a:p>
            <a:pPr algn="just"/>
            <a:endParaRPr lang="en-US" sz="2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8EA4798-A855-47C8-AD67-D029470129FD}"/>
              </a:ext>
            </a:extLst>
          </p:cNvPr>
          <p:cNvSpPr txBox="1"/>
          <p:nvPr/>
        </p:nvSpPr>
        <p:spPr>
          <a:xfrm>
            <a:off x="1030013" y="4894255"/>
            <a:ext cx="96064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Together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Offers a balance between interpretability and predictive performance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Helps validate whether stress patterns are linear or more complex</a:t>
            </a:r>
          </a:p>
          <a:p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196D749-6B29-4525-B6C1-C4890976068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36817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F2071-1593-4BA2-B6F3-2F98A2783E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" y="4817741"/>
            <a:ext cx="5154799" cy="770691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>
                <a:solidFill>
                  <a:schemeClr val="tx1"/>
                </a:solidFill>
              </a:rPr>
              <a:t>EVALUATION </a:t>
            </a:r>
            <a:r>
              <a:rPr lang="en-US" sz="3600" b="1" cap="none" dirty="0">
                <a:solidFill>
                  <a:schemeClr val="tx1"/>
                </a:solidFill>
              </a:rPr>
              <a:t>METRICS</a:t>
            </a:r>
            <a:endParaRPr lang="en-US" sz="3600" b="1" dirty="0">
              <a:solidFill>
                <a:schemeClr val="tx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B2F0AC-5652-41B6-A4AE-FAF963C2BBB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17212" y="320991"/>
            <a:ext cx="5433204" cy="365125"/>
          </a:xfrm>
        </p:spPr>
        <p:txBody>
          <a:bodyPr>
            <a:normAutofit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</a:rPr>
              <a:t>PRECISION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EBF43C-D4F6-4A53-8C7E-3E4BCB5D1C4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917211" y="632154"/>
            <a:ext cx="5431971" cy="557950"/>
          </a:xfrm>
        </p:spPr>
        <p:txBody>
          <a:bodyPr>
            <a:no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How often stress predictions are actually correct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511CADE-945B-467C-8810-98DCD06916D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915978" y="1546820"/>
            <a:ext cx="5433204" cy="365125"/>
          </a:xfrm>
        </p:spPr>
        <p:txBody>
          <a:bodyPr>
            <a:normAutofit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</a:rPr>
              <a:t>RECALL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19899DA-5CBB-41E5-9D72-83309D1ACF2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917211" y="1936326"/>
            <a:ext cx="5431971" cy="557950"/>
          </a:xfrm>
        </p:spPr>
        <p:txBody>
          <a:bodyPr>
            <a:no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Ability to detect all true stress days (critical for health-related models)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F31A2F3-7CC8-4CC0-8552-18FA1EC5FAFF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915978" y="2804565"/>
            <a:ext cx="5433204" cy="365125"/>
          </a:xfrm>
        </p:spPr>
        <p:txBody>
          <a:bodyPr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</a:rPr>
              <a:t>F1-SCORE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3659AAE-C545-4F12-9994-B5DF466EAC0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15978" y="3104613"/>
            <a:ext cx="5431971" cy="557950"/>
          </a:xfrm>
        </p:spPr>
        <p:txBody>
          <a:bodyPr>
            <a:no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Balances precision and recall for overall performance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8824FC5-616E-4CC2-89D8-946068966F5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915978" y="4003018"/>
            <a:ext cx="5433204" cy="365125"/>
          </a:xfrm>
        </p:spPr>
        <p:txBody>
          <a:bodyPr>
            <a:normAutofit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</a:rPr>
              <a:t>ROC-AUC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F629201-BA27-4D5C-945C-575A61BB1A4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915978" y="4326757"/>
            <a:ext cx="5431971" cy="557950"/>
          </a:xfrm>
        </p:spPr>
        <p:txBody>
          <a:bodyPr>
            <a:noAutofit/>
          </a:bodyPr>
          <a:lstStyle/>
          <a:p>
            <a:pPr algn="just"/>
            <a:r>
              <a:rPr lang="en-US" sz="2000" dirty="0">
                <a:solidFill>
                  <a:schemeClr val="tx1"/>
                </a:solidFill>
              </a:rPr>
              <a:t>Measures how well the model separates stress and non-stress days</a:t>
            </a: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2C108B1B-9EE4-422C-885E-A33BD497F715}"/>
              </a:ext>
            </a:extLst>
          </p:cNvPr>
          <p:cNvSpPr txBox="1">
            <a:spLocks/>
          </p:cNvSpPr>
          <p:nvPr/>
        </p:nvSpPr>
        <p:spPr>
          <a:xfrm>
            <a:off x="5917212" y="5201271"/>
            <a:ext cx="5433204" cy="36512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</a:rPr>
              <a:t>CONFUSION MATRIX</a:t>
            </a: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11F3D08E-BB4B-4530-A0D4-A0BD7D19F787}"/>
              </a:ext>
            </a:extLst>
          </p:cNvPr>
          <p:cNvSpPr txBox="1">
            <a:spLocks/>
          </p:cNvSpPr>
          <p:nvPr/>
        </p:nvSpPr>
        <p:spPr>
          <a:xfrm>
            <a:off x="5917212" y="5549748"/>
            <a:ext cx="5431971" cy="5579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chemeClr val="tx1"/>
                </a:solidFill>
              </a:rPr>
              <a:t>Shows correct predictions vs. misclassifications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D44E2E6B-3447-4B35-B5C2-893947F16B7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26099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5AB81CB2-164C-4942-9E4A-7DF91A00E9D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468414" y="1650124"/>
            <a:ext cx="4939862" cy="397291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FAB20E4-3177-4E1F-9D66-845260191BD5}"/>
              </a:ext>
            </a:extLst>
          </p:cNvPr>
          <p:cNvSpPr txBox="1"/>
          <p:nvPr/>
        </p:nvSpPr>
        <p:spPr>
          <a:xfrm>
            <a:off x="3216166" y="483476"/>
            <a:ext cx="54443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+mj-lt"/>
              </a:rPr>
              <a:t>LOGISTIC REGRESSION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9757601-CA54-462D-988C-D904B61AC21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47533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FFAB20E4-3177-4E1F-9D66-845260191BD5}"/>
              </a:ext>
            </a:extLst>
          </p:cNvPr>
          <p:cNvSpPr txBox="1"/>
          <p:nvPr/>
        </p:nvSpPr>
        <p:spPr>
          <a:xfrm>
            <a:off x="3216166" y="483476"/>
            <a:ext cx="54443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kern="100" dirty="0">
                <a:effectLst/>
                <a:latin typeface="+mj-lt"/>
                <a:ea typeface="Aptos"/>
                <a:cs typeface="Times New Roman" panose="02020603050405020304" pitchFamily="18" charset="0"/>
              </a:rPr>
              <a:t>RANDOM FOREST</a:t>
            </a:r>
            <a:endParaRPr lang="en-US" sz="3600" kern="100" dirty="0">
              <a:effectLst/>
              <a:latin typeface="+mj-lt"/>
              <a:ea typeface="Aptos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10E9EF-E336-4522-9C18-3E9D1489A03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573517" y="1539710"/>
            <a:ext cx="4463031" cy="4098738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3C9B21-62E4-4BB4-B8E9-D9C7CB5BB995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52249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1E78C2D3-35C0-405A-BF92-C31D0A00D9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419" y="1431104"/>
            <a:ext cx="4859387" cy="432789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E193B94-1828-4133-965B-BB2F7E5146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7196" y="1508756"/>
            <a:ext cx="4746728" cy="425023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40A60CE-7119-47B5-83F0-B92EB443A225}"/>
              </a:ext>
            </a:extLst>
          </p:cNvPr>
          <p:cNvSpPr txBox="1"/>
          <p:nvPr/>
        </p:nvSpPr>
        <p:spPr>
          <a:xfrm>
            <a:off x="4067503" y="430923"/>
            <a:ext cx="36961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latin typeface="+mj-lt"/>
              </a:rPr>
              <a:t>RANDOM FOREST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8960B4B-B873-4411-9A75-D15D0E849E34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25405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4FB7DF14-430A-4E45-88A3-9EC9C7A47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181" y="552572"/>
            <a:ext cx="6298324" cy="655987"/>
          </a:xfrm>
        </p:spPr>
        <p:txBody>
          <a:bodyPr lIns="0">
            <a:normAutofit/>
          </a:bodyPr>
          <a:lstStyle/>
          <a:p>
            <a:r>
              <a:rPr lang="en-US" sz="3600" b="1" dirty="0">
                <a:solidFill>
                  <a:schemeClr val="tx1"/>
                </a:solidFill>
              </a:rPr>
              <a:t>Model Comparison</a:t>
            </a:r>
          </a:p>
        </p:txBody>
      </p:sp>
      <p:graphicFrame>
        <p:nvGraphicFramePr>
          <p:cNvPr id="7" name="Table 50">
            <a:extLst>
              <a:ext uri="{FF2B5EF4-FFF2-40B4-BE49-F238E27FC236}">
                <a16:creationId xmlns:a16="http://schemas.microsoft.com/office/drawing/2014/main" id="{712A2F43-31A8-42BF-9079-B0D4DA66698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21075964"/>
              </p:ext>
            </p:extLst>
          </p:nvPr>
        </p:nvGraphicFramePr>
        <p:xfrm>
          <a:off x="2463364" y="1616397"/>
          <a:ext cx="7517521" cy="36252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5777">
                  <a:extLst>
                    <a:ext uri="{9D8B030D-6E8A-4147-A177-3AD203B41FA5}">
                      <a16:colId xmlns:a16="http://schemas.microsoft.com/office/drawing/2014/main" val="544038161"/>
                    </a:ext>
                  </a:extLst>
                </a:gridCol>
                <a:gridCol w="2559218">
                  <a:extLst>
                    <a:ext uri="{9D8B030D-6E8A-4147-A177-3AD203B41FA5}">
                      <a16:colId xmlns:a16="http://schemas.microsoft.com/office/drawing/2014/main" val="2284043154"/>
                    </a:ext>
                  </a:extLst>
                </a:gridCol>
                <a:gridCol w="2128035">
                  <a:extLst>
                    <a:ext uri="{9D8B030D-6E8A-4147-A177-3AD203B41FA5}">
                      <a16:colId xmlns:a16="http://schemas.microsoft.com/office/drawing/2014/main" val="2987712514"/>
                    </a:ext>
                  </a:extLst>
                </a:gridCol>
                <a:gridCol w="215772">
                  <a:extLst>
                    <a:ext uri="{9D8B030D-6E8A-4147-A177-3AD203B41FA5}">
                      <a16:colId xmlns:a16="http://schemas.microsoft.com/office/drawing/2014/main" val="1068233346"/>
                    </a:ext>
                  </a:extLst>
                </a:gridCol>
                <a:gridCol w="668719">
                  <a:extLst>
                    <a:ext uri="{9D8B030D-6E8A-4147-A177-3AD203B41FA5}">
                      <a16:colId xmlns:a16="http://schemas.microsoft.com/office/drawing/2014/main" val="3019130451"/>
                    </a:ext>
                  </a:extLst>
                </a:gridCol>
              </a:tblGrid>
              <a:tr h="355206">
                <a:tc>
                  <a:txBody>
                    <a:bodyPr/>
                    <a:lstStyle/>
                    <a:p>
                      <a:pPr algn="ctr"/>
                      <a:r>
                        <a:rPr lang="en-US" sz="1600" b="1" cap="none" spc="15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lt"/>
                        </a:rPr>
                        <a:t>KEY METRICS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cap="none" spc="15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cap="none" spc="15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cap="none" spc="15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cap="none" spc="15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3065677"/>
                  </a:ext>
                </a:extLst>
              </a:tr>
              <a:tr h="654000">
                <a:tc>
                  <a:txBody>
                    <a:bodyPr/>
                    <a:lstStyle/>
                    <a:p>
                      <a:pPr algn="ctr"/>
                      <a:endParaRPr lang="en-US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0" dirty="0"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LOGISTIC REGRESSION</a:t>
                      </a:r>
                      <a:endParaRPr lang="en-US" sz="1600" b="1" kern="100" dirty="0">
                        <a:effectLst/>
                        <a:latin typeface="+mj-lt"/>
                        <a:ea typeface="Aptos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0" dirty="0"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RANDOM FOREST</a:t>
                      </a:r>
                      <a:endParaRPr lang="en-US" sz="1600" b="1" kern="100" dirty="0">
                        <a:effectLst/>
                        <a:latin typeface="+mj-lt"/>
                        <a:ea typeface="Aptos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600" b="1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600" b="1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9137574"/>
                  </a:ext>
                </a:extLst>
              </a:tr>
              <a:tr h="6540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0" dirty="0"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ACCURACY</a:t>
                      </a:r>
                      <a:endParaRPr lang="en-US" sz="1600" b="1" kern="100" dirty="0">
                        <a:effectLst/>
                        <a:latin typeface="+mj-lt"/>
                        <a:ea typeface="Aptos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lt"/>
                        </a:rPr>
                        <a:t>90%</a:t>
                      </a:r>
                      <a:endParaRPr lang="ru-RU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lt"/>
                      </a:endParaRP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lt"/>
                        </a:rPr>
                        <a:t>98%</a:t>
                      </a:r>
                      <a:endParaRPr lang="ru-RU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lt"/>
                      </a:endParaRP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lt"/>
                      </a:endParaRP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lt"/>
                      </a:endParaRP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07742485"/>
                  </a:ext>
                </a:extLst>
              </a:tr>
              <a:tr h="6540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0" dirty="0"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STRESS RECALL</a:t>
                      </a:r>
                      <a:endParaRPr lang="en-US" sz="1600" b="1" kern="100" dirty="0">
                        <a:effectLst/>
                        <a:latin typeface="+mj-lt"/>
                        <a:ea typeface="Aptos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lt"/>
                        </a:rPr>
                        <a:t>100%</a:t>
                      </a:r>
                      <a:endParaRPr lang="ru-RU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lt"/>
                      </a:endParaRP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lt"/>
                        </a:rPr>
                        <a:t>100%</a:t>
                      </a:r>
                      <a:endParaRPr lang="ru-RU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lt"/>
                      </a:endParaRP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lt"/>
                      </a:endParaRP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lt"/>
                      </a:endParaRP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6860975"/>
                  </a:ext>
                </a:extLst>
              </a:tr>
              <a:tr h="6540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0" dirty="0"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STRESS PRECISION</a:t>
                      </a:r>
                      <a:endParaRPr lang="en-US" sz="1600" b="1" kern="100" dirty="0">
                        <a:effectLst/>
                        <a:latin typeface="+mj-lt"/>
                        <a:ea typeface="Aptos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lt"/>
                        </a:rPr>
                        <a:t>70%</a:t>
                      </a:r>
                      <a:endParaRPr lang="ru-RU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lt"/>
                      </a:endParaRP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lt"/>
                        </a:rPr>
                        <a:t>93%</a:t>
                      </a:r>
                      <a:endParaRPr lang="ru-RU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lt"/>
                      </a:endParaRP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lt"/>
                      </a:endParaRP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lt"/>
                      </a:endParaRP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05121222"/>
                  </a:ext>
                </a:extLst>
              </a:tr>
              <a:tr h="6540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0" dirty="0"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ROC-AUC</a:t>
                      </a:r>
                      <a:endParaRPr lang="en-US" sz="1600" b="1" kern="100" dirty="0">
                        <a:effectLst/>
                        <a:latin typeface="+mj-lt"/>
                        <a:ea typeface="Aptos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lt"/>
                        </a:rPr>
                        <a:t>0.997</a:t>
                      </a:r>
                      <a:endParaRPr lang="ru-RU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lt"/>
                      </a:endParaRP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lt"/>
                        </a:rPr>
                        <a:t>1.0</a:t>
                      </a:r>
                      <a:endParaRPr lang="ru-RU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lt"/>
                      </a:endParaRP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lt"/>
                      </a:endParaRP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lt"/>
                      </a:endParaRP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123171"/>
                  </a:ext>
                </a:extLst>
              </a:tr>
            </a:tbl>
          </a:graphicData>
        </a:graphic>
      </p:graphicFrame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7F25607-FCF2-4BCD-888D-6CB8C5EBF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0178143" y="0"/>
            <a:ext cx="2013857" cy="14151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928B633-EDA5-44A6-BB5B-48ACFBFB52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752114" y="0"/>
            <a:ext cx="3439886" cy="5769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DE054E5-0E5A-4F07-B9BD-4DEF243C5762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64992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568AFA81-2A1A-4723-85E9-BFDA329F56B0}"/>
              </a:ext>
            </a:extLst>
          </p:cNvPr>
          <p:cNvSpPr txBox="1"/>
          <p:nvPr/>
        </p:nvSpPr>
        <p:spPr>
          <a:xfrm>
            <a:off x="2133600" y="2522482"/>
            <a:ext cx="72836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+mj-lt"/>
              </a:rPr>
              <a:t>MODEL INTERPRETABILITY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0A2D3D-9CCC-4770-B17E-5C6A7BA09EEB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80559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2F9AB1C6-C502-40BD-AAFC-09A91D0DA0B0}"/>
              </a:ext>
            </a:extLst>
          </p:cNvPr>
          <p:cNvSpPr txBox="1"/>
          <p:nvPr/>
        </p:nvSpPr>
        <p:spPr>
          <a:xfrm>
            <a:off x="3415862" y="746234"/>
            <a:ext cx="51395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+mj-lt"/>
              </a:rPr>
              <a:t>WHY SHAP?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06EB9EB-52C9-4242-B804-3DC0E6000F08}"/>
              </a:ext>
            </a:extLst>
          </p:cNvPr>
          <p:cNvSpPr txBox="1"/>
          <p:nvPr/>
        </p:nvSpPr>
        <p:spPr>
          <a:xfrm>
            <a:off x="2112580" y="1898330"/>
            <a:ext cx="825062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b="1" dirty="0"/>
              <a:t>SHAP - S</a:t>
            </a:r>
            <a:r>
              <a:rPr lang="en-US" sz="2000" dirty="0"/>
              <a:t>Hapley </a:t>
            </a:r>
            <a:r>
              <a:rPr lang="en-US" sz="2000" b="1" dirty="0"/>
              <a:t>A</a:t>
            </a:r>
            <a:r>
              <a:rPr lang="en-US" sz="2000" dirty="0"/>
              <a:t>dditive e</a:t>
            </a:r>
            <a:r>
              <a:rPr lang="en-US" sz="2000" b="1" dirty="0"/>
              <a:t>XP</a:t>
            </a:r>
            <a:r>
              <a:rPr lang="en-US" sz="2000" dirty="0"/>
              <a:t>lanations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/>
              <a:t>Provides transparent, feature-level explanations for each prediction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/>
              <a:t>Turns complex models like Random Forest into interpretable systems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/>
              <a:t>Shows how much each feature pushes a prediction toward stress or non-stress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/>
              <a:t>Helps validate that the model behaves in a physiologically meaningful way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/>
              <a:t>Builds user trust by revealing the “why” behind model decisions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/>
              <a:t>Identifies the most influential signals driving stress classification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6C7D39F-514A-4B41-9465-37B3639ED7B9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9623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95AF5BBF-B0F7-461E-875E-CB352B8C916C}"/>
              </a:ext>
            </a:extLst>
          </p:cNvPr>
          <p:cNvSpPr txBox="1"/>
          <p:nvPr/>
        </p:nvSpPr>
        <p:spPr>
          <a:xfrm>
            <a:off x="3048000" y="640396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latin typeface="+mj-lt"/>
              </a:rPr>
              <a:t>SHAP BEESWARM SUMMARY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5544046-3444-44AA-9AAA-1683A20F729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7283" y="1834011"/>
            <a:ext cx="5963219" cy="393616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5C570A0-8F53-469C-BB34-01C200C2178C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20234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A43BAA9A-518B-4CF1-9CB6-D027A4D79D7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2689" y="1769810"/>
            <a:ext cx="5900464" cy="3811182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BB00104-4519-48D7-B7EF-967653E2F938}"/>
              </a:ext>
            </a:extLst>
          </p:cNvPr>
          <p:cNvSpPr txBox="1"/>
          <p:nvPr/>
        </p:nvSpPr>
        <p:spPr>
          <a:xfrm>
            <a:off x="2879834" y="644917"/>
            <a:ext cx="50029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kern="0" dirty="0">
                <a:effectLst/>
                <a:latin typeface="+mj-lt"/>
                <a:ea typeface="Times New Roman" panose="02020603050405020304" pitchFamily="18" charset="0"/>
              </a:rPr>
              <a:t>SHAP BAR PLOT</a:t>
            </a:r>
            <a:endParaRPr lang="en-US" sz="3600" b="1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2E2215D-94D1-43CB-9A2F-F2790382D74A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62779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08C79-A4AC-4B5D-92DF-600737E4D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3607" y="677174"/>
            <a:ext cx="5068150" cy="585788"/>
          </a:xfrm>
        </p:spPr>
        <p:txBody>
          <a:bodyPr>
            <a:noAutofit/>
          </a:bodyPr>
          <a:lstStyle/>
          <a:p>
            <a:pPr algn="just"/>
            <a:r>
              <a:rPr lang="en-US" sz="3600" b="1" cap="none" dirty="0">
                <a:solidFill>
                  <a:schemeClr val="tx1"/>
                </a:solidFill>
              </a:rPr>
              <a:t>PROBLEM STATEMENT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7EB25CA-DA83-483D-AF83-0001BDF2DE2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01536" y="1594478"/>
            <a:ext cx="6272734" cy="1010842"/>
          </a:xfrm>
        </p:spPr>
        <p:txBody>
          <a:bodyPr>
            <a:normAutofit/>
          </a:bodyPr>
          <a:lstStyle/>
          <a:p>
            <a:pPr algn="just"/>
            <a:r>
              <a:rPr lang="en-US" sz="2000" dirty="0">
                <a:solidFill>
                  <a:schemeClr val="tx1"/>
                </a:solidFill>
              </a:rPr>
              <a:t>HRV VARIES SIGNIFICANTLY BETWEEN INDIVIDUALS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46CE8C6-E12D-4A0D-8553-7FFA31941D5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986029" y="2682564"/>
            <a:ext cx="6424922" cy="746436"/>
          </a:xfrm>
        </p:spPr>
        <p:txBody>
          <a:bodyPr>
            <a:normAutofit/>
          </a:bodyPr>
          <a:lstStyle/>
          <a:p>
            <a:pPr algn="just"/>
            <a:r>
              <a:rPr lang="en-US" sz="2000" dirty="0">
                <a:solidFill>
                  <a:schemeClr val="tx1"/>
                </a:solidFill>
              </a:rPr>
              <a:t>ONE-SIZE-FITS-ALL STRESS THRESHOLDS ARE UNRELIABLE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C7D5285-85DF-4331-A6FA-1AE847CA47A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576938" y="3755394"/>
            <a:ext cx="6247774" cy="626106"/>
          </a:xfrm>
        </p:spPr>
        <p:txBody>
          <a:bodyPr>
            <a:normAutofit fontScale="92500" lnSpcReduction="10000"/>
          </a:bodyPr>
          <a:lstStyle/>
          <a:p>
            <a:pPr algn="just"/>
            <a:r>
              <a:rPr lang="en-US" sz="2000" dirty="0">
                <a:solidFill>
                  <a:schemeClr val="tx1"/>
                </a:solidFill>
              </a:rPr>
              <a:t>WEARABLE DATA IS NOISY, IRREGULAR, AND CONTEXT DEPENDENT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2D305EF-9A88-496B-BFC1-D589A01EE38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175280" y="4824430"/>
            <a:ext cx="5421038" cy="738170"/>
          </a:xfrm>
        </p:spPr>
        <p:txBody>
          <a:bodyPr>
            <a:normAutofit/>
          </a:bodyPr>
          <a:lstStyle/>
          <a:p>
            <a:pPr algn="just"/>
            <a:r>
              <a:rPr lang="en-US" sz="2000" dirty="0">
                <a:solidFill>
                  <a:schemeClr val="tx1"/>
                </a:solidFill>
              </a:rPr>
              <a:t>NEED FOR A PERSONALIZED, EXPLAINABLE STRESS DETECTION SYSTEM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17A6220-53A0-49A6-9458-81B3C20A8F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31353" cy="365125"/>
          </a:xfrm>
        </p:spPr>
        <p:txBody>
          <a:bodyPr/>
          <a:lstStyle/>
          <a:p>
            <a:pPr algn="just"/>
            <a:fld id="{B5CEABB6-07DC-46E8-9B57-56EC44A396E5}" type="slidenum">
              <a:rPr lang="en-US" smtClean="0">
                <a:solidFill>
                  <a:schemeClr val="tx1"/>
                </a:solidFill>
              </a:rPr>
              <a:pPr algn="just"/>
              <a:t>3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85616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4049DCE9-5A87-4E91-80CE-291BB41CCFC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2502" y="1837504"/>
            <a:ext cx="6556090" cy="4216456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FE61D34-6F36-4473-B09C-3E6E39A250FF}"/>
              </a:ext>
            </a:extLst>
          </p:cNvPr>
          <p:cNvSpPr txBox="1"/>
          <p:nvPr/>
        </p:nvSpPr>
        <p:spPr>
          <a:xfrm>
            <a:off x="3731172" y="851338"/>
            <a:ext cx="50847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effectLst/>
                <a:latin typeface="+mj-lt"/>
                <a:ea typeface="Aptos"/>
              </a:rPr>
              <a:t>SHAP WATERFALL PLOT </a:t>
            </a:r>
            <a:endParaRPr lang="en-US" sz="3600" b="1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586CB1B-046B-431E-94B6-92D294304E9A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43840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56799118-9476-4301-934C-CE286FF0216A}"/>
              </a:ext>
            </a:extLst>
          </p:cNvPr>
          <p:cNvSpPr txBox="1"/>
          <p:nvPr/>
        </p:nvSpPr>
        <p:spPr>
          <a:xfrm>
            <a:off x="2427890" y="767255"/>
            <a:ext cx="64601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+mj-lt"/>
              </a:rPr>
              <a:t>SCALABILITY ARCHITECTURE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79C5F24-2F69-4556-84F3-E6FB85F95F02}"/>
              </a:ext>
            </a:extLst>
          </p:cNvPr>
          <p:cNvSpPr txBox="1"/>
          <p:nvPr/>
        </p:nvSpPr>
        <p:spPr>
          <a:xfrm>
            <a:off x="1450428" y="1813089"/>
            <a:ext cx="9291144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/>
              <a:t>Designed as a modular, cloud-friendly pipeline that can support many users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/>
              <a:t>Apple Health data ingested via API or periodic device sync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/>
              <a:t>Daily feature generation handled by a lightweight, scalable service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/>
              <a:t>Personalized HRV and sleep baselines maintained per user in a time-series database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/>
              <a:t>Model served through a prediction API or deployed on-device for low latency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/>
              <a:t>Batch jobs (e.g., nightly updates) orchestrated using tools like Airflow or AWS Step Functions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/>
              <a:t>Architecture scales horizontally since each user’s data is processed independently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/>
              <a:t>Caching recent features reduces database load and improves responsiveness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0ED4E7-A9FC-4A78-B155-58C4B2E6F14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52611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56799118-9476-4301-934C-CE286FF0216A}"/>
              </a:ext>
            </a:extLst>
          </p:cNvPr>
          <p:cNvSpPr txBox="1"/>
          <p:nvPr/>
        </p:nvSpPr>
        <p:spPr>
          <a:xfrm>
            <a:off x="2427890" y="767255"/>
            <a:ext cx="64601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+mj-lt"/>
              </a:rPr>
              <a:t>DEPLOYMENT OPTIONS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79C5F24-2F69-4556-84F3-E6FB85F95F02}"/>
              </a:ext>
            </a:extLst>
          </p:cNvPr>
          <p:cNvSpPr txBox="1"/>
          <p:nvPr/>
        </p:nvSpPr>
        <p:spPr>
          <a:xfrm>
            <a:off x="1450428" y="1813089"/>
            <a:ext cx="9291144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b="1" dirty="0"/>
              <a:t>Cloud Deployment:</a:t>
            </a:r>
            <a:r>
              <a:rPr lang="en-US" sz="2000" dirty="0"/>
              <a:t> Host model and APIs on AWS, GCP, or Azure for scalable, multi-user access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b="1" dirty="0"/>
              <a:t>Serverless Functions:</a:t>
            </a:r>
            <a:r>
              <a:rPr lang="en-US" sz="2000" dirty="0"/>
              <a:t> Use AWS Lambda or Google Cloud Functions for lightweight, low-cost inference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b="1" dirty="0"/>
              <a:t>Containerized Services:</a:t>
            </a:r>
            <a:r>
              <a:rPr lang="en-US" sz="2000" dirty="0"/>
              <a:t> Deploy using Docker + Kubernetes for reliable, high-traffic handling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b="1" dirty="0"/>
              <a:t>On-Device Deployment:</a:t>
            </a:r>
            <a:r>
              <a:rPr lang="en-US" sz="2000" dirty="0"/>
              <a:t> Convert model to </a:t>
            </a:r>
            <a:r>
              <a:rPr lang="en-US" sz="2000" dirty="0" err="1"/>
              <a:t>CoreML</a:t>
            </a:r>
            <a:r>
              <a:rPr lang="en-US" sz="2000" dirty="0"/>
              <a:t> for real-time predictions without sending data to the cloud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b="1" dirty="0"/>
              <a:t>Web Dashboard:</a:t>
            </a:r>
            <a:r>
              <a:rPr lang="en-US" sz="2000" dirty="0"/>
              <a:t> Serve insights via </a:t>
            </a:r>
            <a:r>
              <a:rPr lang="en-US" sz="2000" dirty="0" err="1"/>
              <a:t>Streamlit</a:t>
            </a:r>
            <a:r>
              <a:rPr lang="en-US" sz="2000" dirty="0"/>
              <a:t>, Flask, or a React-based UI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b="1" dirty="0"/>
              <a:t>Mobile Integration:</a:t>
            </a:r>
            <a:r>
              <a:rPr lang="en-US" sz="2000" dirty="0"/>
              <a:t> Embed predictions directly within an iOS app using HealthKit syncing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b="1" dirty="0"/>
              <a:t>Hybrid Architecture:</a:t>
            </a:r>
            <a:r>
              <a:rPr lang="en-US" sz="2000" dirty="0"/>
              <a:t> Perform heavy preprocessing in the cloud while keeping sensitive data local on the device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65C3B0F-632B-4DA9-9CEE-D5987F8E1B9A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65864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70C9D15D-C2AA-409E-80C3-905240E5F47C}"/>
              </a:ext>
            </a:extLst>
          </p:cNvPr>
          <p:cNvSpPr txBox="1"/>
          <p:nvPr/>
        </p:nvSpPr>
        <p:spPr>
          <a:xfrm>
            <a:off x="2966735" y="666994"/>
            <a:ext cx="56824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+mj-lt"/>
              </a:rPr>
              <a:t>LIMITATIONS</a:t>
            </a:r>
            <a:endParaRPr lang="en-US" sz="3600" dirty="0">
              <a:latin typeface="+mj-l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64F4FE2-8AD9-4B87-9E3E-50A1E1C3A498}"/>
              </a:ext>
            </a:extLst>
          </p:cNvPr>
          <p:cNvSpPr txBox="1"/>
          <p:nvPr/>
        </p:nvSpPr>
        <p:spPr>
          <a:xfrm>
            <a:off x="1224456" y="1392566"/>
            <a:ext cx="1055764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/>
              <a:t>Based on data from a single user, which limits generalizability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/>
              <a:t>Apple Watch HRV is recorded infrequently, reducing real-time granularity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/>
              <a:t>Stress label depends solely on HRV deviation and may not capture emotional stress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/>
              <a:t>Wearable sensors introduce noise in sleep, steps, and heart rate measurements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/>
              <a:t>Physiological patterns naturally cluster over time, potentially boosting model accuracy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35B0B73-DFDF-41FB-8436-4AAB4DD8895F}"/>
              </a:ext>
            </a:extLst>
          </p:cNvPr>
          <p:cNvSpPr txBox="1"/>
          <p:nvPr/>
        </p:nvSpPr>
        <p:spPr>
          <a:xfrm flipH="1">
            <a:off x="3107045" y="3368621"/>
            <a:ext cx="55421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+mj-lt"/>
              </a:rPr>
              <a:t>FUTURE ENHANCEMENTS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808B078-7461-47EA-B028-5AF6A0AE1AD5}"/>
              </a:ext>
            </a:extLst>
          </p:cNvPr>
          <p:cNvSpPr txBox="1"/>
          <p:nvPr/>
        </p:nvSpPr>
        <p:spPr>
          <a:xfrm>
            <a:off x="1387365" y="4014952"/>
            <a:ext cx="1039473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/>
              <a:t>Expand the model to multi-user datasets for broader validation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/>
              <a:t>Integrate contextual factors (mood logs, calendar events, workload, habits)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/>
              <a:t>Incorporate additional sensors like EDA, respiration, temperature, and continuous HRV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/>
              <a:t>Build a real-time mobile dashboard with personalized recovery recommendations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/>
              <a:t>Experiment with advanced temporal models (LSTMs, transformers, TCNs)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/>
              <a:t>Add adaptive baselines that adjust with long-term lifestyle or fitness changes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46526CF-77CC-4164-93FE-8C4D57B69533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57161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56799118-9476-4301-934C-CE286FF0216A}"/>
              </a:ext>
            </a:extLst>
          </p:cNvPr>
          <p:cNvSpPr txBox="1"/>
          <p:nvPr/>
        </p:nvSpPr>
        <p:spPr>
          <a:xfrm>
            <a:off x="2427890" y="769208"/>
            <a:ext cx="6439457" cy="644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+mj-lt"/>
              </a:rPr>
              <a:t>CONCLUSION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79C5F24-2F69-4556-84F3-E6FB85F95F02}"/>
              </a:ext>
            </a:extLst>
          </p:cNvPr>
          <p:cNvSpPr txBox="1"/>
          <p:nvPr/>
        </p:nvSpPr>
        <p:spPr>
          <a:xfrm>
            <a:off x="1282262" y="1618593"/>
            <a:ext cx="9795641" cy="34673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/>
              <a:t>Demonstrated that personalized stress detection is feasible using Apple Watch data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/>
              <a:t>HRV baseline modeling provides a more accurate and individualized stress signal than fixed thresholds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/>
              <a:t>Engineered features captured meaningful patterns in recovery, sleep, and activity load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/>
              <a:t>Random Forest delivered high predictive performance with excellent generalization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/>
              <a:t>SHAP made the model transparent, explaining exactly why each prediction was made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/>
              <a:t>End-to-end workflow shows how raw wearable data can become actionable health insights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/>
              <a:t>Establishes a foundation for scalable, real-world stress monitoring systems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7BAFA0D-AF16-492B-AD0C-70E6C1222E56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2872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8D4CBAE8-B70D-45F8-B23B-D5FEA3CCB081}"/>
              </a:ext>
            </a:extLst>
          </p:cNvPr>
          <p:cNvSpPr txBox="1">
            <a:spLocks/>
          </p:cNvSpPr>
          <p:nvPr/>
        </p:nvSpPr>
        <p:spPr>
          <a:xfrm>
            <a:off x="2774731" y="2441028"/>
            <a:ext cx="5777142" cy="9879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 dirty="0"/>
              <a:t>THANK YOU !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F73759-B026-4261-A8DA-F5FF3173778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32304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08C79-A4AC-4B5D-92DF-600737E4D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09419"/>
            <a:ext cx="4082142" cy="585788"/>
          </a:xfrm>
        </p:spPr>
        <p:txBody>
          <a:bodyPr>
            <a:normAutofit/>
          </a:bodyPr>
          <a:lstStyle/>
          <a:p>
            <a:r>
              <a:rPr lang="en-US" sz="3600" b="1" cap="none" dirty="0">
                <a:solidFill>
                  <a:schemeClr val="tx1"/>
                </a:solidFill>
              </a:rPr>
              <a:t>PROJECT GOAL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7EB25CA-DA83-483D-AF83-0001BDF2DE2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231206" y="1397254"/>
            <a:ext cx="7570269" cy="1010842"/>
          </a:xfrm>
        </p:spPr>
        <p:txBody>
          <a:bodyPr>
            <a:normAutofit/>
          </a:bodyPr>
          <a:lstStyle/>
          <a:p>
            <a:pPr algn="just"/>
            <a:r>
              <a:rPr lang="en-US" sz="2000" dirty="0">
                <a:solidFill>
                  <a:schemeClr val="tx1"/>
                </a:solidFill>
              </a:rPr>
              <a:t>BUILD A PERSONALIZED STRESS-DETECTION SYSTEM USING APPLE WATCH DATA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46CE8C6-E12D-4A0D-8553-7FFA31941D5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824664" y="2442494"/>
            <a:ext cx="6976811" cy="1010842"/>
          </a:xfrm>
        </p:spPr>
        <p:txBody>
          <a:bodyPr>
            <a:normAutofit/>
          </a:bodyPr>
          <a:lstStyle/>
          <a:p>
            <a:pPr algn="just"/>
            <a:r>
              <a:rPr lang="en-US" sz="2000" dirty="0">
                <a:solidFill>
                  <a:schemeClr val="tx1"/>
                </a:solidFill>
              </a:rPr>
              <a:t>CREATE A ROLLING HRV BASELINE TO CAPTURE EACH PERSON’S NORMAL PHYSIOLOGY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C7D5285-85DF-4331-A6FA-1AE847CA47A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433502" y="3537606"/>
            <a:ext cx="6301298" cy="1010842"/>
          </a:xfrm>
        </p:spPr>
        <p:txBody>
          <a:bodyPr>
            <a:normAutofit/>
          </a:bodyPr>
          <a:lstStyle/>
          <a:p>
            <a:pPr algn="just"/>
            <a:r>
              <a:rPr lang="en-US" sz="2000" dirty="0">
                <a:solidFill>
                  <a:schemeClr val="tx1"/>
                </a:solidFill>
              </a:rPr>
              <a:t>ENGINEER MEANINGFUL FEATURES FROM HEART RATE, SLEEP, AND ACTIVITY PATTERNS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2D305EF-9A88-496B-BFC1-D589A01EE38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906338" y="4632717"/>
            <a:ext cx="5895137" cy="1462489"/>
          </a:xfrm>
        </p:spPr>
        <p:txBody>
          <a:bodyPr>
            <a:noAutofit/>
          </a:bodyPr>
          <a:lstStyle/>
          <a:p>
            <a:pPr algn="just"/>
            <a:r>
              <a:rPr lang="en-US" sz="2000" dirty="0">
                <a:solidFill>
                  <a:schemeClr val="tx1"/>
                </a:solidFill>
              </a:rPr>
              <a:t>TRAIN ML MODELS TO CLASSIFY STRESS VS. NON-STRESS DAYS WHICH IN TURN PROVIDES INTERPRETABLE, ACTIONABLE INSIGHTS USING SHAP EXPLANATIONS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C121625-E58E-4619-8F28-C5BE24618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>
                <a:solidFill>
                  <a:schemeClr val="tx1"/>
                </a:solidFill>
              </a:rPr>
              <a:t>4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77301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9F29B-F233-48AF-8261-F33A4E079E3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498" y="1452281"/>
            <a:ext cx="8366313" cy="893727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chemeClr val="tx1"/>
                </a:solidFill>
              </a:rPr>
              <a:t>Why Stress Detection Matters?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E3EA69-4E0E-41BD-8095-A124225A264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498" y="2549205"/>
            <a:ext cx="9146243" cy="2856514"/>
          </a:xfrm>
        </p:spPr>
        <p:txBody>
          <a:bodyPr>
            <a:no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Stress affects energy, focus, sleep, recovery, and long-term health</a:t>
            </a:r>
            <a:endParaRPr lang="en-US" sz="2000" dirty="0">
              <a:solidFill>
                <a:schemeClr val="tx1"/>
              </a:solidFill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Early detection helps prevent burnout and chronic fatigue</a:t>
            </a:r>
            <a:endParaRPr lang="en-US" sz="2000" dirty="0">
              <a:solidFill>
                <a:schemeClr val="tx1"/>
              </a:solidFill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Physiological stress often appears before we feel it subjectively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Personalized stress insights support better training, recovery, and daily decisions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Understanding stress patterns leads to healthier habits and improved well-being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/>
              </a:solidFill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13DCEF-0400-4986-9F7F-3900FF9D65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93641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66E3E1C-87A2-40EF-9058-35CDF74A4DB2}"/>
              </a:ext>
            </a:extLst>
          </p:cNvPr>
          <p:cNvSpPr txBox="1"/>
          <p:nvPr/>
        </p:nvSpPr>
        <p:spPr>
          <a:xfrm>
            <a:off x="1604683" y="1510623"/>
            <a:ext cx="10372164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noProof="1"/>
              <a:t>HRV (SDNN) - </a:t>
            </a:r>
            <a:r>
              <a:rPr lang="en-US" sz="2000" b="1" dirty="0"/>
              <a:t>H</a:t>
            </a:r>
            <a:r>
              <a:rPr lang="en-US" sz="2000" dirty="0"/>
              <a:t>eart </a:t>
            </a:r>
            <a:r>
              <a:rPr lang="en-US" sz="2000" b="1" dirty="0"/>
              <a:t>R</a:t>
            </a:r>
            <a:r>
              <a:rPr lang="en-US" sz="2000" dirty="0"/>
              <a:t>ate </a:t>
            </a:r>
            <a:r>
              <a:rPr lang="en-US" sz="2000" b="1" dirty="0"/>
              <a:t>V</a:t>
            </a:r>
            <a:r>
              <a:rPr lang="en-US" sz="2000" dirty="0"/>
              <a:t>ariability (</a:t>
            </a:r>
            <a:r>
              <a:rPr lang="en-US" sz="2000" b="1" dirty="0"/>
              <a:t>S</a:t>
            </a:r>
            <a:r>
              <a:rPr lang="en-US" sz="2000" dirty="0"/>
              <a:t>tandard </a:t>
            </a:r>
            <a:r>
              <a:rPr lang="en-US" sz="2000" b="1" dirty="0"/>
              <a:t>D</a:t>
            </a:r>
            <a:r>
              <a:rPr lang="en-US" sz="2000" dirty="0"/>
              <a:t>eviation of </a:t>
            </a:r>
            <a:r>
              <a:rPr lang="en-US" sz="2000" b="1" dirty="0"/>
              <a:t>N</a:t>
            </a:r>
            <a:r>
              <a:rPr lang="en-US" sz="2000" dirty="0"/>
              <a:t>ormal-to-</a:t>
            </a:r>
            <a:r>
              <a:rPr lang="en-US" sz="2000" b="1" dirty="0"/>
              <a:t>N</a:t>
            </a:r>
            <a:r>
              <a:rPr lang="en-US" sz="2000" dirty="0"/>
              <a:t>ormal inter-beat intervals)</a:t>
            </a:r>
            <a:endParaRPr lang="en-US" sz="2000" noProof="1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noProof="1"/>
              <a:t>Resting Heart Rate (RHR) - </a:t>
            </a:r>
            <a:r>
              <a:rPr lang="en-US" sz="2000" b="1" dirty="0"/>
              <a:t>R</a:t>
            </a:r>
            <a:r>
              <a:rPr lang="en-US" sz="2000" dirty="0"/>
              <a:t>esting </a:t>
            </a:r>
            <a:r>
              <a:rPr lang="en-US" sz="2000" b="1" dirty="0"/>
              <a:t>H</a:t>
            </a:r>
            <a:r>
              <a:rPr lang="en-US" sz="2000" dirty="0"/>
              <a:t>eart </a:t>
            </a:r>
            <a:r>
              <a:rPr lang="en-US" sz="2000" b="1" dirty="0"/>
              <a:t>R</a:t>
            </a:r>
            <a:r>
              <a:rPr lang="en-US" sz="2000" dirty="0"/>
              <a:t>ate</a:t>
            </a:r>
            <a:endParaRPr lang="en-US" sz="2000" noProof="1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noProof="1"/>
              <a:t>HRV Baseline – Heart Rate Variability Baseline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noProof="1"/>
              <a:t>HRV Deviation - Heart Rate Variability Deviation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noProof="1"/>
              <a:t>Lag Features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noProof="1"/>
              <a:t>Rolling Averages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noProof="1"/>
              <a:t>Activity Load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noProof="1"/>
              <a:t>Cardio Strain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noProof="1"/>
              <a:t>Logistic Regression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noProof="1"/>
              <a:t>Random Forest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noProof="1"/>
              <a:t>ROC-AUC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noProof="1"/>
              <a:t>SHAP Values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noProof="1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21468C9-745D-4219-A40C-E90E4030384B}"/>
              </a:ext>
            </a:extLst>
          </p:cNvPr>
          <p:cNvSpPr txBox="1"/>
          <p:nvPr/>
        </p:nvSpPr>
        <p:spPr>
          <a:xfrm>
            <a:off x="1604683" y="599745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latin typeface="+mj-lt"/>
              </a:rPr>
              <a:t>PROJECT KEYWORDS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EF11D6D-B6EA-42D5-8454-0E699BF19B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80879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811" y="5351929"/>
            <a:ext cx="4921623" cy="576169"/>
          </a:xfrm>
        </p:spPr>
        <p:txBody>
          <a:bodyPr>
            <a:noAutofit/>
          </a:bodyPr>
          <a:lstStyle/>
          <a:p>
            <a:r>
              <a:rPr lang="en-US" sz="3600" dirty="0">
                <a:solidFill>
                  <a:schemeClr val="tx1"/>
                </a:solidFill>
              </a:rPr>
              <a:t>Dataset Overview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1C80FB-53F9-42EE-B1E6-D0F998EC5DF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919680" y="2412221"/>
            <a:ext cx="5431971" cy="2094283"/>
          </a:xfrm>
        </p:spPr>
        <p:txBody>
          <a:bodyPr>
            <a:no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Apple Health (iPhone + Apple Watch) data from Sept 2022 – Dec 2025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/>
              </a:solidFill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Includes HRV, HR, RHR, sleep, steps, active energy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65C87A2A-C619-45CD-AD6E-D61FB3E0EAA9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B5CEABB6-07DC-46E8-9B57-56EC44A396E5}" type="slidenum">
              <a:rPr lang="en-US" smtClean="0">
                <a:solidFill>
                  <a:schemeClr val="tx1"/>
                </a:solidFill>
              </a:rPr>
              <a:pPr/>
              <a:t>7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49418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A81D358C-19B0-4DA2-BA66-8ACC313F2CD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437018" y="1996967"/>
            <a:ext cx="8671033" cy="226579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9D81E2D-C45E-4BCD-A0DE-EE9F783B227D}"/>
              </a:ext>
            </a:extLst>
          </p:cNvPr>
          <p:cNvSpPr txBox="1"/>
          <p:nvPr/>
        </p:nvSpPr>
        <p:spPr>
          <a:xfrm>
            <a:off x="1437018" y="4928540"/>
            <a:ext cx="90733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Requires significant preprocessing to convert irregular events into daily metrics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7CA3ABD-59C4-43D3-B3EC-88D920D57B1F}"/>
              </a:ext>
            </a:extLst>
          </p:cNvPr>
          <p:cNvSpPr txBox="1"/>
          <p:nvPr/>
        </p:nvSpPr>
        <p:spPr>
          <a:xfrm>
            <a:off x="1437018" y="834915"/>
            <a:ext cx="58676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+mj-lt"/>
              </a:rPr>
              <a:t>RAW APPLE HEALTH DATA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DBDD74A-426B-421A-B267-EB84BDB1CD87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47573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E69FF19C-9D84-4556-8647-AAE675990D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2587" y="1465730"/>
            <a:ext cx="2779059" cy="416858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2DDF3C8-5E22-4007-9DF0-81B5641F229C}"/>
              </a:ext>
            </a:extLst>
          </p:cNvPr>
          <p:cNvSpPr txBox="1"/>
          <p:nvPr/>
        </p:nvSpPr>
        <p:spPr>
          <a:xfrm>
            <a:off x="2572871" y="439271"/>
            <a:ext cx="68669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+mj-lt"/>
              </a:rPr>
              <a:t>DATA PREPROCESSING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CCA2013-AA82-418F-9DF7-FF61B197D7B1}"/>
              </a:ext>
            </a:extLst>
          </p:cNvPr>
          <p:cNvSpPr txBox="1"/>
          <p:nvPr/>
        </p:nvSpPr>
        <p:spPr>
          <a:xfrm>
            <a:off x="5853953" y="1465730"/>
            <a:ext cx="5118847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Parsed Apple Health XML to extract HRV, heart rate, sleep, steps, and energy events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Standardized timestamps and converted raw string values into numeric formats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Aggregated irregular event-level data into consistent daily metrics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Built a 14-day rolling HRV baseline to personalize stress interpretation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Computed HRV deviation and generated the physiologically grounded stress label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Handled missing values using median imputation and rolling averages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Sorted data chronologically to preserve temporal integrity for modeling</a:t>
            </a:r>
          </a:p>
          <a:p>
            <a:endParaRPr lang="en-US" sz="20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15B0A51-0DE0-4FD0-B674-73D1D4283BB7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0152255"/>
      </p:ext>
    </p:extLst>
  </p:cSld>
  <p:clrMapOvr>
    <a:masterClrMapping/>
  </p:clrMapOvr>
</p:sld>
</file>

<file path=ppt/theme/theme1.xml><?xml version="1.0" encoding="utf-8"?>
<a:theme xmlns:a="http://schemas.openxmlformats.org/drawingml/2006/main" name="Monoline">
  <a:themeElements>
    <a:clrScheme name="Custom 16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BF4EF"/>
      </a:accent1>
      <a:accent2>
        <a:srgbClr val="F7F6F3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56180624 Minimalist light sales pitch_Win32_v3" id="{6E94D4DF-24E6-4758-8701-2C20AC2BF2DD}" vid="{D9C778EE-A573-4D68-89BA-A3DB5F810EA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7" ma:contentTypeDescription="Create a new document." ma:contentTypeScope="" ma:versionID="c6f9a84f66a9c8b9a21755b9ffafb945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27df39e3e7036dff54f89ddd5805ce72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5BFCE94-6EC9-4D8E-89B6-C22DE7AD70C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11845F9-C5F4-4AA5-BA9E-EC2182E91488}">
  <ds:schemaRefs>
    <ds:schemaRef ds:uri="http://schemas.openxmlformats.org/package/2006/metadata/core-properties"/>
    <ds:schemaRef ds:uri="http://purl.org/dc/elements/1.1/"/>
    <ds:schemaRef ds:uri="http://purl.org/dc/terms/"/>
    <ds:schemaRef ds:uri="230e9df3-be65-4c73-a93b-d1236ebd677e"/>
    <ds:schemaRef ds:uri="71af3243-3dd4-4a8d-8c0d-dd76da1f02a5"/>
    <ds:schemaRef ds:uri="http://purl.org/dc/dcmitype/"/>
    <ds:schemaRef ds:uri="http://schemas.microsoft.com/office/infopath/2007/PartnerControls"/>
    <ds:schemaRef ds:uri="http://schemas.microsoft.com/sharepoint/v3"/>
    <ds:schemaRef ds:uri="http://schemas.microsoft.com/office/2006/documentManagement/types"/>
    <ds:schemaRef ds:uri="16c05727-aa75-4e4a-9b5f-8a80a1165891"/>
    <ds:schemaRef ds:uri="http://schemas.microsoft.com/office/2006/metadata/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6C8B084D-D430-4822-B3CB-DEADB2E7A5FC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754</TotalTime>
  <Words>1223</Words>
  <Application>Microsoft Office PowerPoint</Application>
  <PresentationFormat>Widescreen</PresentationFormat>
  <Paragraphs>207</Paragraphs>
  <Slides>35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9" baseType="lpstr">
      <vt:lpstr>Arial</vt:lpstr>
      <vt:lpstr>Calibri</vt:lpstr>
      <vt:lpstr>Tenorite</vt:lpstr>
      <vt:lpstr>Monoline</vt:lpstr>
      <vt:lpstr>Stress Sense: Machine Learning Driven Stress Profiling from Apple Health Data </vt:lpstr>
      <vt:lpstr>INTRODUCTION</vt:lpstr>
      <vt:lpstr>PROBLEM STATEMENT</vt:lpstr>
      <vt:lpstr>PROJECT GOAL</vt:lpstr>
      <vt:lpstr>Why Stress Detection Matters?</vt:lpstr>
      <vt:lpstr>PowerPoint Presentation</vt:lpstr>
      <vt:lpstr>Dataset Overview</vt:lpstr>
      <vt:lpstr>PowerPoint Presentation</vt:lpstr>
      <vt:lpstr>PowerPoint Presentation</vt:lpstr>
      <vt:lpstr>PowerPoint Presentation</vt:lpstr>
      <vt:lpstr>PowerPoint Presentation</vt:lpstr>
      <vt:lpstr>Exploratory Data Analysis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EVALUATION METRICS</vt:lpstr>
      <vt:lpstr>PowerPoint Presentation</vt:lpstr>
      <vt:lpstr>PowerPoint Presentation</vt:lpstr>
      <vt:lpstr>PowerPoint Presentation</vt:lpstr>
      <vt:lpstr>Model Comparison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Stress Sense: Machine Learning Driven Stress Profiling from Apple Health Data </dc:title>
  <dc:creator>STSC</dc:creator>
  <cp:lastModifiedBy>Sujan Manohar Prodduturi</cp:lastModifiedBy>
  <cp:revision>91</cp:revision>
  <dcterms:created xsi:type="dcterms:W3CDTF">2025-12-04T01:52:28Z</dcterms:created>
  <dcterms:modified xsi:type="dcterms:W3CDTF">2025-12-05T10:12:56Z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